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notesMasterIdLst>
    <p:notesMasterId r:id="rId1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TER">
    <p:bg>
      <p:bgPr>
        <a:solidFill>
          <a:srgbClr val="F2EFE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365760" y="651052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A89F94"/>
                </a:solidFill>
              </a:defRPr>
            </a:lvl1pPr>
          </a:lstStyle>
          <a:p>
            <a:pPr algn="l"/>
            <a:fld id="{F7021451-1387-4CA6-816F-3879F97B5CBC}" type="slidenum">
              <a:rPr b="0" lang="en-US"/>
              <a:t>1002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365760" y="651052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A89F94"/>
                </a:solidFill>
              </a:defRPr>
            </a:lvl1pPr>
          </a:lstStyle>
          <a:p>
            <a:pPr algn="l"/>
            <a:fld id="{F7021451-1387-4CA6-816F-3879F97B5CBC}" type="slidenum">
              <a:rPr b="0" lang="en-US"/>
              <a:t>null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image" Target="../media/image-1-2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image" Target="../media/image-12-1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3A2C2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mnt/data/a_warm_softly_lit_high_end_middle_eastern_kitche_batch_1.png">    </p:cNvPr>
          <p:cNvPicPr>
            <a:picLocks noChangeAspect="1"/>
          </p:cNvPicPr>
          <p:nvPr/>
        </p:nvPicPr>
        <p:blipFill>
          <a:blip r:embed="rId1"/>
          <a:srcRect l="8000" r="42098" t="0" b="0"/>
          <a:stretch/>
        </p:blipFill>
        <p:spPr>
          <a:xfrm>
            <a:off x="0" y="0"/>
            <a:ext cx="6080760" cy="6858000"/>
          </a:xfrm>
          <a:prstGeom prst="rect">
            <a:avLst/>
          </a:prstGeom>
        </p:spPr>
      </p:pic>
      <p:pic>
        <p:nvPicPr>
          <p:cNvPr id="3" name="Image 1" descr="/mnt/data/logo_osar_tuwaiq_white_transparent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8758" y="960120"/>
            <a:ext cx="4561885" cy="20116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6126480" y="3081528"/>
            <a:ext cx="5440680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3400" b="1" dirty="0">
                <a:solidFill>
                  <a:srgbClr val="F8F4E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نظام أُسر طويق المنتجة</a:t>
            </a:r>
            <a:endParaRPr lang="en-US" sz="3400" dirty="0"/>
          </a:p>
        </p:txBody>
      </p:sp>
      <p:sp>
        <p:nvSpPr>
          <p:cNvPr id="5" name="Text 1"/>
          <p:cNvSpPr/>
          <p:nvPr/>
        </p:nvSpPr>
        <p:spPr>
          <a:xfrm>
            <a:off x="6126480" y="3822192"/>
            <a:ext cx="52578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1750" dirty="0">
                <a:solidFill>
                  <a:srgbClr val="D8D0C4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منصة تشغيل ذكية لإدارة الطلبات، الأسر، المندوبين، والتقارير من مكان واحد.</a:t>
            </a:r>
            <a:endParaRPr lang="en-US" sz="1750" dirty="0"/>
          </a:p>
        </p:txBody>
      </p:sp>
      <p:sp>
        <p:nvSpPr>
          <p:cNvPr id="6" name="Shape 2"/>
          <p:cNvSpPr/>
          <p:nvPr/>
        </p:nvSpPr>
        <p:spPr>
          <a:xfrm>
            <a:off x="7909560" y="4709160"/>
            <a:ext cx="2606040" cy="338328"/>
          </a:xfrm>
          <a:prstGeom prst="roundRect">
            <a:avLst>
              <a:gd name="adj" fmla="val 21622"/>
            </a:avLst>
          </a:prstGeom>
          <a:solidFill>
            <a:srgbClr val="C9A45B"/>
          </a:solidFill>
          <a:ln w="12700">
            <a:solidFill>
              <a:srgbClr val="C9A45B">
                <a:alpha val="0"/>
              </a:srgbClr>
            </a:solidFill>
            <a:prstDash val="solid"/>
          </a:ln>
        </p:spPr>
      </p:sp>
      <p:sp>
        <p:nvSpPr>
          <p:cNvPr id="7" name="Text 3"/>
          <p:cNvSpPr/>
          <p:nvPr/>
        </p:nvSpPr>
        <p:spPr>
          <a:xfrm>
            <a:off x="8019288" y="4764024"/>
            <a:ext cx="2386584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FFFF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عرض تقديمي للهوية والنظام</a:t>
            </a:r>
            <a:endParaRPr lang="en-US" sz="1050" dirty="0"/>
          </a:p>
        </p:txBody>
      </p:sp>
      <p:sp>
        <p:nvSpPr>
          <p:cNvPr id="8" name="Text 4"/>
          <p:cNvSpPr/>
          <p:nvPr/>
        </p:nvSpPr>
        <p:spPr>
          <a:xfrm>
            <a:off x="6126480" y="6245352"/>
            <a:ext cx="52578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50" dirty="0">
                <a:solidFill>
                  <a:srgbClr val="D8D0C4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ألوان الهوية: كريمي، بني قهوة، رمادي حجري، ولمسة ذهبية</a:t>
            </a:r>
            <a:endParaRPr lang="en-US" sz="10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365760" y="651052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A89F94"/>
                </a:solidFill>
              </a:defRPr>
            </a:lvl1pPr>
          </a:lstStyle>
          <a:p>
            <a:pPr algn="l"/>
            <a:fld id="{F7021451-1387-4CA6-816F-3879F97B5CBC}" type="slidenum">
              <a:rPr b="0" lang="en-US"/>
              <a:t>1</a:t>
            </a:fld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A090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0908"/>
          </a:solidFill>
          <a:ln w="12700">
            <a:solidFill>
              <a:srgbClr val="0A0908">
                <a:alpha val="0"/>
              </a:srgbClr>
            </a:solidFill>
            <a:prstDash val="solid"/>
          </a:ln>
        </p:spPr>
      </p:sp>
      <p:pic>
        <p:nvPicPr>
          <p:cNvPr id="3" name="Image 0" descr="/mnt/data/logo_osar_tuwaiq_white_transparent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3720" y="1099733"/>
            <a:ext cx="4343400" cy="191533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6583680" y="3273552"/>
            <a:ext cx="46634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2800" b="1" dirty="0">
                <a:solidFill>
                  <a:srgbClr val="F8F4E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الهوية البصرية</a:t>
            </a:r>
            <a:endParaRPr lang="en-US" sz="2800" dirty="0"/>
          </a:p>
        </p:txBody>
      </p:sp>
      <p:sp>
        <p:nvSpPr>
          <p:cNvPr id="5" name="Text 2"/>
          <p:cNvSpPr/>
          <p:nvPr/>
        </p:nvSpPr>
        <p:spPr>
          <a:xfrm>
            <a:off x="6583680" y="3822192"/>
            <a:ext cx="46634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1420" dirty="0">
                <a:solidFill>
                  <a:srgbClr val="D8D0C4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ألوان مأخوذة من الشعار وتعطي طابعًا تراثيًا دافئًا مع لمسة فخامة.</a:t>
            </a:r>
            <a:endParaRPr lang="en-US" sz="1420" dirty="0"/>
          </a:p>
        </p:txBody>
      </p:sp>
      <p:sp>
        <p:nvSpPr>
          <p:cNvPr id="6" name="Shape 3"/>
          <p:cNvSpPr/>
          <p:nvPr/>
        </p:nvSpPr>
        <p:spPr>
          <a:xfrm>
            <a:off x="960120" y="1024128"/>
            <a:ext cx="4526280" cy="694944"/>
          </a:xfrm>
          <a:prstGeom prst="roundRect">
            <a:avLst>
              <a:gd name="adj" fmla="val 7895"/>
            </a:avLst>
          </a:prstGeom>
          <a:solidFill>
            <a:srgbClr val="161310"/>
          </a:solidFill>
          <a:ln w="12700">
            <a:solidFill>
              <a:srgbClr val="2D251E"/>
            </a:solidFill>
            <a:prstDash val="solid"/>
          </a:ln>
        </p:spPr>
      </p:sp>
      <p:sp>
        <p:nvSpPr>
          <p:cNvPr id="7" name="Shape 4"/>
          <p:cNvSpPr/>
          <p:nvPr/>
        </p:nvSpPr>
        <p:spPr>
          <a:xfrm>
            <a:off x="1170432" y="1143000"/>
            <a:ext cx="640080" cy="457200"/>
          </a:xfrm>
          <a:prstGeom prst="rect">
            <a:avLst/>
          </a:prstGeom>
          <a:solidFill>
            <a:srgbClr val="F2EFE3"/>
          </a:solidFill>
          <a:ln w="12700">
            <a:solidFill>
              <a:srgbClr val="F2EFE3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2011680" y="1152144"/>
            <a:ext cx="19202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50" b="1" dirty="0">
                <a:solidFill>
                  <a:srgbClr val="F8F4E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كريمي فاخر</a:t>
            </a:r>
            <a:endParaRPr lang="en-US" sz="1150" dirty="0"/>
          </a:p>
        </p:txBody>
      </p:sp>
      <p:sp>
        <p:nvSpPr>
          <p:cNvPr id="9" name="Text 6"/>
          <p:cNvSpPr/>
          <p:nvPr/>
        </p:nvSpPr>
        <p:spPr>
          <a:xfrm>
            <a:off x="4096512" y="1179576"/>
            <a:ext cx="9601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50" dirty="0">
                <a:solidFill>
                  <a:srgbClr val="D8D0C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#F2EFE3</a:t>
            </a:r>
            <a:endParaRPr lang="en-US" sz="950" dirty="0"/>
          </a:p>
        </p:txBody>
      </p:sp>
      <p:sp>
        <p:nvSpPr>
          <p:cNvPr id="10" name="Shape 7"/>
          <p:cNvSpPr/>
          <p:nvPr/>
        </p:nvSpPr>
        <p:spPr>
          <a:xfrm>
            <a:off x="960120" y="1984248"/>
            <a:ext cx="4526280" cy="694944"/>
          </a:xfrm>
          <a:prstGeom prst="roundRect">
            <a:avLst>
              <a:gd name="adj" fmla="val 7895"/>
            </a:avLst>
          </a:prstGeom>
          <a:solidFill>
            <a:srgbClr val="161310"/>
          </a:solidFill>
          <a:ln w="12700">
            <a:solidFill>
              <a:srgbClr val="2D251E"/>
            </a:solidFill>
            <a:prstDash val="solid"/>
          </a:ln>
        </p:spPr>
      </p:sp>
      <p:sp>
        <p:nvSpPr>
          <p:cNvPr id="11" name="Shape 8"/>
          <p:cNvSpPr/>
          <p:nvPr/>
        </p:nvSpPr>
        <p:spPr>
          <a:xfrm>
            <a:off x="1170432" y="2103120"/>
            <a:ext cx="640080" cy="457200"/>
          </a:xfrm>
          <a:prstGeom prst="rect">
            <a:avLst/>
          </a:prstGeom>
          <a:solidFill>
            <a:srgbClr val="3A2C20"/>
          </a:solidFill>
          <a:ln w="12700">
            <a:solidFill>
              <a:srgbClr val="3A2C20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2011680" y="2112264"/>
            <a:ext cx="19202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50" b="1" dirty="0">
                <a:solidFill>
                  <a:srgbClr val="F8F4E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بني قهوة</a:t>
            </a:r>
            <a:endParaRPr lang="en-US" sz="1150" dirty="0"/>
          </a:p>
        </p:txBody>
      </p:sp>
      <p:sp>
        <p:nvSpPr>
          <p:cNvPr id="13" name="Text 10"/>
          <p:cNvSpPr/>
          <p:nvPr/>
        </p:nvSpPr>
        <p:spPr>
          <a:xfrm>
            <a:off x="4096512" y="2139696"/>
            <a:ext cx="9601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50" dirty="0">
                <a:solidFill>
                  <a:srgbClr val="D8D0C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#3A2C20</a:t>
            </a:r>
            <a:endParaRPr lang="en-US" sz="950" dirty="0"/>
          </a:p>
        </p:txBody>
      </p:sp>
      <p:sp>
        <p:nvSpPr>
          <p:cNvPr id="14" name="Shape 11"/>
          <p:cNvSpPr/>
          <p:nvPr/>
        </p:nvSpPr>
        <p:spPr>
          <a:xfrm>
            <a:off x="960120" y="2944368"/>
            <a:ext cx="4526280" cy="694944"/>
          </a:xfrm>
          <a:prstGeom prst="roundRect">
            <a:avLst>
              <a:gd name="adj" fmla="val 7895"/>
            </a:avLst>
          </a:prstGeom>
          <a:solidFill>
            <a:srgbClr val="161310"/>
          </a:solidFill>
          <a:ln w="12700">
            <a:solidFill>
              <a:srgbClr val="2D251E"/>
            </a:solidFill>
            <a:prstDash val="solid"/>
          </a:ln>
        </p:spPr>
      </p:sp>
      <p:sp>
        <p:nvSpPr>
          <p:cNvPr id="15" name="Shape 12"/>
          <p:cNvSpPr/>
          <p:nvPr/>
        </p:nvSpPr>
        <p:spPr>
          <a:xfrm>
            <a:off x="1170432" y="3063240"/>
            <a:ext cx="640080" cy="457200"/>
          </a:xfrm>
          <a:prstGeom prst="rect">
            <a:avLst/>
          </a:prstGeom>
          <a:solidFill>
            <a:srgbClr val="A89F94"/>
          </a:solidFill>
          <a:ln w="12700">
            <a:solidFill>
              <a:srgbClr val="A89F94"/>
            </a:solidFill>
            <a:prstDash val="solid"/>
          </a:ln>
        </p:spPr>
      </p:sp>
      <p:sp>
        <p:nvSpPr>
          <p:cNvPr id="16" name="Text 13"/>
          <p:cNvSpPr/>
          <p:nvPr/>
        </p:nvSpPr>
        <p:spPr>
          <a:xfrm>
            <a:off x="2011680" y="3072384"/>
            <a:ext cx="19202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50" b="1" dirty="0">
                <a:solidFill>
                  <a:srgbClr val="F8F4E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رمادي حجري</a:t>
            </a:r>
            <a:endParaRPr lang="en-US" sz="1150" dirty="0"/>
          </a:p>
        </p:txBody>
      </p:sp>
      <p:sp>
        <p:nvSpPr>
          <p:cNvPr id="17" name="Text 14"/>
          <p:cNvSpPr/>
          <p:nvPr/>
        </p:nvSpPr>
        <p:spPr>
          <a:xfrm>
            <a:off x="4096512" y="3099816"/>
            <a:ext cx="9601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50" dirty="0">
                <a:solidFill>
                  <a:srgbClr val="D8D0C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#A89F94</a:t>
            </a:r>
            <a:endParaRPr lang="en-US" sz="950" dirty="0"/>
          </a:p>
        </p:txBody>
      </p:sp>
      <p:sp>
        <p:nvSpPr>
          <p:cNvPr id="18" name="Shape 15"/>
          <p:cNvSpPr/>
          <p:nvPr/>
        </p:nvSpPr>
        <p:spPr>
          <a:xfrm>
            <a:off x="960120" y="3904488"/>
            <a:ext cx="4526280" cy="694944"/>
          </a:xfrm>
          <a:prstGeom prst="roundRect">
            <a:avLst>
              <a:gd name="adj" fmla="val 7895"/>
            </a:avLst>
          </a:prstGeom>
          <a:solidFill>
            <a:srgbClr val="161310"/>
          </a:solidFill>
          <a:ln w="12700">
            <a:solidFill>
              <a:srgbClr val="2D251E"/>
            </a:solidFill>
            <a:prstDash val="solid"/>
          </a:ln>
        </p:spPr>
      </p:sp>
      <p:sp>
        <p:nvSpPr>
          <p:cNvPr id="19" name="Shape 16"/>
          <p:cNvSpPr/>
          <p:nvPr/>
        </p:nvSpPr>
        <p:spPr>
          <a:xfrm>
            <a:off x="1170432" y="4023360"/>
            <a:ext cx="640080" cy="457200"/>
          </a:xfrm>
          <a:prstGeom prst="rect">
            <a:avLst/>
          </a:prstGeom>
          <a:solidFill>
            <a:srgbClr val="C9A45B"/>
          </a:solidFill>
          <a:ln w="12700">
            <a:solidFill>
              <a:srgbClr val="C9A45B"/>
            </a:solidFill>
            <a:prstDash val="solid"/>
          </a:ln>
        </p:spPr>
      </p:sp>
      <p:sp>
        <p:nvSpPr>
          <p:cNvPr id="20" name="Text 17"/>
          <p:cNvSpPr/>
          <p:nvPr/>
        </p:nvSpPr>
        <p:spPr>
          <a:xfrm>
            <a:off x="2011680" y="4032504"/>
            <a:ext cx="19202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50" b="1" dirty="0">
                <a:solidFill>
                  <a:srgbClr val="F8F4E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ذهبي دافئ</a:t>
            </a:r>
            <a:endParaRPr lang="en-US" sz="1150" dirty="0"/>
          </a:p>
        </p:txBody>
      </p:sp>
      <p:sp>
        <p:nvSpPr>
          <p:cNvPr id="21" name="Text 18"/>
          <p:cNvSpPr/>
          <p:nvPr/>
        </p:nvSpPr>
        <p:spPr>
          <a:xfrm>
            <a:off x="4096512" y="4059936"/>
            <a:ext cx="9601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50" dirty="0">
                <a:solidFill>
                  <a:srgbClr val="D8D0C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#C9A45B</a:t>
            </a:r>
            <a:endParaRPr lang="en-US" sz="950" dirty="0"/>
          </a:p>
        </p:txBody>
      </p:sp>
      <p:sp>
        <p:nvSpPr>
          <p:cNvPr id="22" name="Shape 19"/>
          <p:cNvSpPr/>
          <p:nvPr/>
        </p:nvSpPr>
        <p:spPr>
          <a:xfrm>
            <a:off x="960120" y="4864608"/>
            <a:ext cx="4526280" cy="694944"/>
          </a:xfrm>
          <a:prstGeom prst="roundRect">
            <a:avLst>
              <a:gd name="adj" fmla="val 7895"/>
            </a:avLst>
          </a:prstGeom>
          <a:solidFill>
            <a:srgbClr val="161310"/>
          </a:solidFill>
          <a:ln w="12700">
            <a:solidFill>
              <a:srgbClr val="2D251E"/>
            </a:solidFill>
            <a:prstDash val="solid"/>
          </a:ln>
        </p:spPr>
      </p:sp>
      <p:sp>
        <p:nvSpPr>
          <p:cNvPr id="23" name="Shape 20"/>
          <p:cNvSpPr/>
          <p:nvPr/>
        </p:nvSpPr>
        <p:spPr>
          <a:xfrm>
            <a:off x="1170432" y="4983480"/>
            <a:ext cx="640080" cy="457200"/>
          </a:xfrm>
          <a:prstGeom prst="rect">
            <a:avLst/>
          </a:prstGeom>
          <a:solidFill>
            <a:srgbClr val="0A0908"/>
          </a:solidFill>
          <a:ln w="12700">
            <a:solidFill>
              <a:srgbClr val="4A4036"/>
            </a:solidFill>
            <a:prstDash val="solid"/>
          </a:ln>
        </p:spPr>
      </p:sp>
      <p:sp>
        <p:nvSpPr>
          <p:cNvPr id="24" name="Text 21"/>
          <p:cNvSpPr/>
          <p:nvPr/>
        </p:nvSpPr>
        <p:spPr>
          <a:xfrm>
            <a:off x="2011680" y="4992624"/>
            <a:ext cx="19202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50" b="1" dirty="0">
                <a:solidFill>
                  <a:srgbClr val="F8F4E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أسود عميق</a:t>
            </a:r>
            <a:endParaRPr lang="en-US" sz="1150" dirty="0"/>
          </a:p>
        </p:txBody>
      </p:sp>
      <p:sp>
        <p:nvSpPr>
          <p:cNvPr id="25" name="Text 22"/>
          <p:cNvSpPr/>
          <p:nvPr/>
        </p:nvSpPr>
        <p:spPr>
          <a:xfrm>
            <a:off x="4096512" y="5020056"/>
            <a:ext cx="9601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50" dirty="0">
                <a:solidFill>
                  <a:srgbClr val="D8D0C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#0A0908</a:t>
            </a:r>
            <a:endParaRPr lang="en-US" sz="950" dirty="0"/>
          </a:p>
        </p:txBody>
      </p:sp>
      <p:sp>
        <p:nvSpPr>
          <p:cNvPr id="26" name="Text 23"/>
          <p:cNvSpPr/>
          <p:nvPr/>
        </p:nvSpPr>
        <p:spPr>
          <a:xfrm>
            <a:off x="960120" y="6016752"/>
            <a:ext cx="1024128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r" indent="0" marL="0">
              <a:buNone/>
            </a:pPr>
            <a:r>
              <a:rPr lang="en-US" sz="1240" dirty="0">
                <a:solidFill>
                  <a:srgbClr val="D8D0C4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الاستخدام المقترح: الخلفيات الفاتحة للنظام، البني للعناوين والأزرار، الذهبي للتأكيد والتنبيهات، والرمادي للتفاصيل الثانوية.</a:t>
            </a:r>
            <a:endParaRPr lang="en-US" sz="1240" dirty="0"/>
          </a:p>
        </p:txBody>
      </p:sp>
      <p:sp>
        <p:nvSpPr>
          <p:cNvPr id="27" name="Text 24"/>
          <p:cNvSpPr/>
          <p:nvPr/>
        </p:nvSpPr>
        <p:spPr>
          <a:xfrm>
            <a:off x="502920" y="6446520"/>
            <a:ext cx="32918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80" dirty="0">
                <a:solidFill>
                  <a:srgbClr val="A89F94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أُسر طويق المنتجة  |  10</a:t>
            </a:r>
            <a:endParaRPr lang="en-US" sz="88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365760" y="651052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A89F94"/>
                </a:solidFill>
              </a:defRPr>
            </a:lvl1pPr>
          </a:lstStyle>
          <a:p>
            <a:pPr algn="l"/>
            <a:fld id="{F7021451-1387-4CA6-816F-3879F97B5CBC}" type="slidenum">
              <a:rPr b="0" lang="en-US"/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2EFE3"/>
          </a:solidFill>
          <a:ln w="12700">
            <a:solidFill>
              <a:srgbClr val="F2EFE3">
                <a:alpha val="0"/>
              </a:srgbClr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0"/>
            <a:ext cx="164592" cy="6858000"/>
          </a:xfrm>
          <a:prstGeom prst="rect">
            <a:avLst/>
          </a:prstGeom>
          <a:solidFill>
            <a:srgbClr val="3A2C20"/>
          </a:solidFill>
          <a:ln w="12700">
            <a:solidFill>
              <a:srgbClr val="3A2C20">
                <a:alpha val="0"/>
              </a:srgbClr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256032" y="0"/>
            <a:ext cx="73152" cy="6858000"/>
          </a:xfrm>
          <a:prstGeom prst="rect">
            <a:avLst/>
          </a:prstGeom>
          <a:solidFill>
            <a:srgbClr val="A89F94">
              <a:alpha val="75000"/>
            </a:srgbClr>
          </a:solidFill>
          <a:ln w="12700">
            <a:solidFill>
              <a:srgbClr val="A89F94">
                <a:alpha val="0"/>
              </a:srgbClr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11932920" y="0"/>
            <a:ext cx="146304" cy="6858000"/>
          </a:xfrm>
          <a:prstGeom prst="rect">
            <a:avLst/>
          </a:prstGeom>
          <a:solidFill>
            <a:srgbClr val="3A2C20">
              <a:alpha val="92000"/>
            </a:srgbClr>
          </a:solidFill>
          <a:ln w="12700">
            <a:solidFill>
              <a:srgbClr val="3A2C20">
                <a:alpha val="0"/>
              </a:srgbClr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11823192" y="0"/>
            <a:ext cx="54864" cy="6858000"/>
          </a:xfrm>
          <a:prstGeom prst="rect">
            <a:avLst/>
          </a:prstGeom>
          <a:solidFill>
            <a:srgbClr val="C9A45B">
              <a:alpha val="80000"/>
            </a:srgbClr>
          </a:solidFill>
          <a:ln w="12700">
            <a:solidFill>
              <a:srgbClr val="C9A45B">
                <a:alpha val="0"/>
              </a:srgbClr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080760" y="329184"/>
            <a:ext cx="516636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280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القيمة المتوقعة</a:t>
            </a:r>
            <a:endParaRPr lang="en-US" sz="2800" dirty="0"/>
          </a:p>
        </p:txBody>
      </p:sp>
      <p:sp>
        <p:nvSpPr>
          <p:cNvPr id="8" name="Text 6"/>
          <p:cNvSpPr/>
          <p:nvPr/>
        </p:nvSpPr>
        <p:spPr>
          <a:xfrm>
            <a:off x="6080760" y="896112"/>
            <a:ext cx="51663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25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أثر مباشر على التشغيل، التجربة، والنمو</a:t>
            </a:r>
            <a:endParaRPr lang="en-US" sz="1250" dirty="0"/>
          </a:p>
        </p:txBody>
      </p:sp>
      <p:pic>
        <p:nvPicPr>
          <p:cNvPr id="9" name="Image 0" descr="/mnt/data/logo_osar_tuwaiq_cropp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0179" y="320040"/>
            <a:ext cx="1182882" cy="685800"/>
          </a:xfrm>
          <a:prstGeom prst="rect">
            <a:avLst/>
          </a:prstGeom>
        </p:spPr>
      </p:pic>
      <p:sp>
        <p:nvSpPr>
          <p:cNvPr id="10" name="Shape 7"/>
          <p:cNvSpPr/>
          <p:nvPr/>
        </p:nvSpPr>
        <p:spPr>
          <a:xfrm>
            <a:off x="502920" y="1298448"/>
            <a:ext cx="10972800" cy="22860"/>
          </a:xfrm>
          <a:prstGeom prst="rect">
            <a:avLst/>
          </a:prstGeom>
          <a:solidFill>
            <a:srgbClr val="C9A45B"/>
          </a:solidFill>
          <a:ln w="12700">
            <a:solidFill>
              <a:srgbClr val="C9A45B">
                <a:alpha val="0"/>
              </a:srgbClr>
            </a:solidFill>
            <a:prstDash val="solid"/>
          </a:ln>
        </p:spPr>
      </p:sp>
      <p:sp>
        <p:nvSpPr>
          <p:cNvPr id="11" name="Shape 8"/>
          <p:cNvSpPr/>
          <p:nvPr/>
        </p:nvSpPr>
        <p:spPr>
          <a:xfrm>
            <a:off x="6400800" y="1664208"/>
            <a:ext cx="2377440" cy="1060704"/>
          </a:xfrm>
          <a:prstGeom prst="roundRect">
            <a:avLst>
              <a:gd name="adj" fmla="val 6897"/>
            </a:avLst>
          </a:prstGeom>
          <a:solidFill>
            <a:srgbClr val="F8F4EA"/>
          </a:solidFill>
          <a:ln w="12700">
            <a:solidFill>
              <a:srgbClr val="E2D7C8"/>
            </a:solidFill>
            <a:prstDash val="solid"/>
          </a:ln>
        </p:spPr>
      </p:sp>
      <p:sp>
        <p:nvSpPr>
          <p:cNvPr id="12" name="Shape 9"/>
          <p:cNvSpPr/>
          <p:nvPr/>
        </p:nvSpPr>
        <p:spPr>
          <a:xfrm>
            <a:off x="8677656" y="1664208"/>
            <a:ext cx="100584" cy="1060704"/>
          </a:xfrm>
          <a:prstGeom prst="rect">
            <a:avLst/>
          </a:prstGeom>
          <a:solidFill>
            <a:srgbClr val="3A2C20"/>
          </a:solidFill>
          <a:ln w="12700">
            <a:solidFill>
              <a:srgbClr val="3A2C20">
                <a:alpha val="0"/>
              </a:srgbClr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6629400" y="1828800"/>
            <a:ext cx="1920240" cy="329184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34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تقليل ضياع الطلبات</a:t>
            </a:r>
            <a:endParaRPr lang="en-US" sz="1340" dirty="0"/>
          </a:p>
        </p:txBody>
      </p:sp>
      <p:sp>
        <p:nvSpPr>
          <p:cNvPr id="14" name="Text 11"/>
          <p:cNvSpPr/>
          <p:nvPr/>
        </p:nvSpPr>
        <p:spPr>
          <a:xfrm>
            <a:off x="6629400" y="2194560"/>
            <a:ext cx="1920240" cy="402336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14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كل طلب له حالة واضحة ومسؤول محدد.</a:t>
            </a:r>
            <a:endParaRPr lang="en-US" sz="1140" dirty="0"/>
          </a:p>
        </p:txBody>
      </p:sp>
      <p:sp>
        <p:nvSpPr>
          <p:cNvPr id="15" name="Shape 12"/>
          <p:cNvSpPr/>
          <p:nvPr/>
        </p:nvSpPr>
        <p:spPr>
          <a:xfrm>
            <a:off x="9006840" y="1664208"/>
            <a:ext cx="2377440" cy="1060704"/>
          </a:xfrm>
          <a:prstGeom prst="roundRect">
            <a:avLst>
              <a:gd name="adj" fmla="val 6897"/>
            </a:avLst>
          </a:prstGeom>
          <a:solidFill>
            <a:srgbClr val="F8F4EA"/>
          </a:solidFill>
          <a:ln w="12700">
            <a:solidFill>
              <a:srgbClr val="E2D7C8"/>
            </a:solidFill>
            <a:prstDash val="solid"/>
          </a:ln>
        </p:spPr>
      </p:sp>
      <p:sp>
        <p:nvSpPr>
          <p:cNvPr id="16" name="Shape 13"/>
          <p:cNvSpPr/>
          <p:nvPr/>
        </p:nvSpPr>
        <p:spPr>
          <a:xfrm>
            <a:off x="11283696" y="1664208"/>
            <a:ext cx="100584" cy="1060704"/>
          </a:xfrm>
          <a:prstGeom prst="rect">
            <a:avLst/>
          </a:prstGeom>
          <a:solidFill>
            <a:srgbClr val="C9A45B"/>
          </a:solidFill>
          <a:ln w="12700">
            <a:solidFill>
              <a:srgbClr val="C9A45B">
                <a:alpha val="0"/>
              </a:srgbClr>
            </a:solidFill>
            <a:prstDash val="solid"/>
          </a:ln>
        </p:spPr>
      </p:sp>
      <p:sp>
        <p:nvSpPr>
          <p:cNvPr id="17" name="Text 14"/>
          <p:cNvSpPr/>
          <p:nvPr/>
        </p:nvSpPr>
        <p:spPr>
          <a:xfrm>
            <a:off x="9235440" y="1828800"/>
            <a:ext cx="1920240" cy="329184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34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رفع سرعة التجهيز</a:t>
            </a:r>
            <a:endParaRPr lang="en-US" sz="1340" dirty="0"/>
          </a:p>
        </p:txBody>
      </p:sp>
      <p:sp>
        <p:nvSpPr>
          <p:cNvPr id="18" name="Text 15"/>
          <p:cNvSpPr/>
          <p:nvPr/>
        </p:nvSpPr>
        <p:spPr>
          <a:xfrm>
            <a:off x="9235440" y="2194560"/>
            <a:ext cx="1920240" cy="402336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14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تنبيه فوري وجدولة واضحة لمواعيد التجهيز.</a:t>
            </a:r>
            <a:endParaRPr lang="en-US" sz="1140" dirty="0"/>
          </a:p>
        </p:txBody>
      </p:sp>
      <p:sp>
        <p:nvSpPr>
          <p:cNvPr id="19" name="Shape 16"/>
          <p:cNvSpPr/>
          <p:nvPr/>
        </p:nvSpPr>
        <p:spPr>
          <a:xfrm>
            <a:off x="6400800" y="3081528"/>
            <a:ext cx="2377440" cy="1060704"/>
          </a:xfrm>
          <a:prstGeom prst="roundRect">
            <a:avLst>
              <a:gd name="adj" fmla="val 6897"/>
            </a:avLst>
          </a:prstGeom>
          <a:solidFill>
            <a:srgbClr val="F8F4EA"/>
          </a:solidFill>
          <a:ln w="12700">
            <a:solidFill>
              <a:srgbClr val="E2D7C8"/>
            </a:solidFill>
            <a:prstDash val="solid"/>
          </a:ln>
        </p:spPr>
      </p:sp>
      <p:sp>
        <p:nvSpPr>
          <p:cNvPr id="20" name="Shape 17"/>
          <p:cNvSpPr/>
          <p:nvPr/>
        </p:nvSpPr>
        <p:spPr>
          <a:xfrm>
            <a:off x="8677656" y="3081528"/>
            <a:ext cx="100584" cy="1060704"/>
          </a:xfrm>
          <a:prstGeom prst="rect">
            <a:avLst/>
          </a:prstGeom>
          <a:solidFill>
            <a:srgbClr val="3A2C20"/>
          </a:solidFill>
          <a:ln w="12700">
            <a:solidFill>
              <a:srgbClr val="3A2C20">
                <a:alpha val="0"/>
              </a:srgbClr>
            </a:solidFill>
            <a:prstDash val="solid"/>
          </a:ln>
        </p:spPr>
      </p:sp>
      <p:sp>
        <p:nvSpPr>
          <p:cNvPr id="21" name="Text 18"/>
          <p:cNvSpPr/>
          <p:nvPr/>
        </p:nvSpPr>
        <p:spPr>
          <a:xfrm>
            <a:off x="6629400" y="3246120"/>
            <a:ext cx="1920240" cy="329184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34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تحسين تجربة العميل</a:t>
            </a:r>
            <a:endParaRPr lang="en-US" sz="1340" dirty="0"/>
          </a:p>
        </p:txBody>
      </p:sp>
      <p:sp>
        <p:nvSpPr>
          <p:cNvPr id="22" name="Text 19"/>
          <p:cNvSpPr/>
          <p:nvPr/>
        </p:nvSpPr>
        <p:spPr>
          <a:xfrm>
            <a:off x="6629400" y="3611880"/>
            <a:ext cx="1920240" cy="402336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14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موقع، موعد، وتتبع من صفحة واحدة.</a:t>
            </a:r>
            <a:endParaRPr lang="en-US" sz="1140" dirty="0"/>
          </a:p>
        </p:txBody>
      </p:sp>
      <p:sp>
        <p:nvSpPr>
          <p:cNvPr id="23" name="Shape 20"/>
          <p:cNvSpPr/>
          <p:nvPr/>
        </p:nvSpPr>
        <p:spPr>
          <a:xfrm>
            <a:off x="9006840" y="3081528"/>
            <a:ext cx="2377440" cy="1060704"/>
          </a:xfrm>
          <a:prstGeom prst="roundRect">
            <a:avLst>
              <a:gd name="adj" fmla="val 6897"/>
            </a:avLst>
          </a:prstGeom>
          <a:solidFill>
            <a:srgbClr val="F8F4EA"/>
          </a:solidFill>
          <a:ln w="12700">
            <a:solidFill>
              <a:srgbClr val="E2D7C8"/>
            </a:solidFill>
            <a:prstDash val="solid"/>
          </a:ln>
        </p:spPr>
      </p:sp>
      <p:sp>
        <p:nvSpPr>
          <p:cNvPr id="24" name="Shape 21"/>
          <p:cNvSpPr/>
          <p:nvPr/>
        </p:nvSpPr>
        <p:spPr>
          <a:xfrm>
            <a:off x="11283696" y="3081528"/>
            <a:ext cx="100584" cy="1060704"/>
          </a:xfrm>
          <a:prstGeom prst="rect">
            <a:avLst/>
          </a:prstGeom>
          <a:solidFill>
            <a:srgbClr val="C9A45B"/>
          </a:solidFill>
          <a:ln w="12700">
            <a:solidFill>
              <a:srgbClr val="C9A45B">
                <a:alpha val="0"/>
              </a:srgbClr>
            </a:solidFill>
            <a:prstDash val="solid"/>
          </a:ln>
        </p:spPr>
      </p:sp>
      <p:sp>
        <p:nvSpPr>
          <p:cNvPr id="25" name="Text 22"/>
          <p:cNvSpPr/>
          <p:nvPr/>
        </p:nvSpPr>
        <p:spPr>
          <a:xfrm>
            <a:off x="9235440" y="3246120"/>
            <a:ext cx="1920240" cy="329184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34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جاهزية للتوسع</a:t>
            </a:r>
            <a:endParaRPr lang="en-US" sz="1340" dirty="0"/>
          </a:p>
        </p:txBody>
      </p:sp>
      <p:sp>
        <p:nvSpPr>
          <p:cNvPr id="26" name="Text 23"/>
          <p:cNvSpPr/>
          <p:nvPr/>
        </p:nvSpPr>
        <p:spPr>
          <a:xfrm>
            <a:off x="9235440" y="3611880"/>
            <a:ext cx="1920240" cy="402336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14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إضافة أسر ومندوبين ومناطق بدون تعقيد.</a:t>
            </a:r>
            <a:endParaRPr lang="en-US" sz="1140" dirty="0"/>
          </a:p>
        </p:txBody>
      </p:sp>
      <p:sp>
        <p:nvSpPr>
          <p:cNvPr id="27" name="Text 24"/>
          <p:cNvSpPr/>
          <p:nvPr/>
        </p:nvSpPr>
        <p:spPr>
          <a:xfrm>
            <a:off x="960120" y="1783080"/>
            <a:ext cx="4526280" cy="320040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220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مصادر الدخل المقترحة</a:t>
            </a:r>
            <a:endParaRPr lang="en-US" sz="2200" dirty="0"/>
          </a:p>
        </p:txBody>
      </p:sp>
      <p:sp>
        <p:nvSpPr>
          <p:cNvPr id="28" name="Shape 25"/>
          <p:cNvSpPr/>
          <p:nvPr/>
        </p:nvSpPr>
        <p:spPr>
          <a:xfrm>
            <a:off x="960120" y="2395728"/>
            <a:ext cx="2148840" cy="566928"/>
          </a:xfrm>
          <a:prstGeom prst="roundRect">
            <a:avLst>
              <a:gd name="adj" fmla="val 12903"/>
            </a:avLst>
          </a:prstGeom>
          <a:solidFill>
            <a:srgbClr val="3A2C20"/>
          </a:solidFill>
          <a:ln w="12700">
            <a:solidFill>
              <a:srgbClr val="FFFFFF">
                <a:alpha val="0"/>
              </a:srgbClr>
            </a:solidFill>
            <a:prstDash val="solid"/>
          </a:ln>
        </p:spPr>
      </p:sp>
      <p:sp>
        <p:nvSpPr>
          <p:cNvPr id="29" name="Text 26"/>
          <p:cNvSpPr/>
          <p:nvPr/>
        </p:nvSpPr>
        <p:spPr>
          <a:xfrm>
            <a:off x="1069848" y="2560320"/>
            <a:ext cx="1929384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8F4E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عمولة على الطلبات</a:t>
            </a:r>
            <a:endParaRPr lang="en-US" sz="1050" dirty="0"/>
          </a:p>
        </p:txBody>
      </p:sp>
      <p:sp>
        <p:nvSpPr>
          <p:cNvPr id="30" name="Shape 27"/>
          <p:cNvSpPr/>
          <p:nvPr/>
        </p:nvSpPr>
        <p:spPr>
          <a:xfrm>
            <a:off x="3383280" y="2395728"/>
            <a:ext cx="2148840" cy="566928"/>
          </a:xfrm>
          <a:prstGeom prst="roundRect">
            <a:avLst>
              <a:gd name="adj" fmla="val 12903"/>
            </a:avLst>
          </a:prstGeom>
          <a:solidFill>
            <a:srgbClr val="C9A45B"/>
          </a:solidFill>
          <a:ln w="12700">
            <a:solidFill>
              <a:srgbClr val="FFFFFF">
                <a:alpha val="0"/>
              </a:srgbClr>
            </a:solidFill>
            <a:prstDash val="solid"/>
          </a:ln>
        </p:spPr>
      </p:sp>
      <p:sp>
        <p:nvSpPr>
          <p:cNvPr id="31" name="Text 28"/>
          <p:cNvSpPr/>
          <p:nvPr/>
        </p:nvSpPr>
        <p:spPr>
          <a:xfrm>
            <a:off x="3493008" y="2560320"/>
            <a:ext cx="1929384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اشتراكات الأسر</a:t>
            </a:r>
            <a:endParaRPr lang="en-US" sz="1050" dirty="0"/>
          </a:p>
        </p:txBody>
      </p:sp>
      <p:sp>
        <p:nvSpPr>
          <p:cNvPr id="32" name="Shape 29"/>
          <p:cNvSpPr/>
          <p:nvPr/>
        </p:nvSpPr>
        <p:spPr>
          <a:xfrm>
            <a:off x="960120" y="3264408"/>
            <a:ext cx="2148840" cy="566928"/>
          </a:xfrm>
          <a:prstGeom prst="roundRect">
            <a:avLst>
              <a:gd name="adj" fmla="val 12903"/>
            </a:avLst>
          </a:prstGeom>
          <a:solidFill>
            <a:srgbClr val="3A2C20"/>
          </a:solidFill>
          <a:ln w="12700">
            <a:solidFill>
              <a:srgbClr val="FFFFFF">
                <a:alpha val="0"/>
              </a:srgbClr>
            </a:solidFill>
            <a:prstDash val="solid"/>
          </a:ln>
        </p:spPr>
      </p:sp>
      <p:sp>
        <p:nvSpPr>
          <p:cNvPr id="33" name="Text 30"/>
          <p:cNvSpPr/>
          <p:nvPr/>
        </p:nvSpPr>
        <p:spPr>
          <a:xfrm>
            <a:off x="1069848" y="3429000"/>
            <a:ext cx="1929384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8F4E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رسوم توصيل</a:t>
            </a:r>
            <a:endParaRPr lang="en-US" sz="1050" dirty="0"/>
          </a:p>
        </p:txBody>
      </p:sp>
      <p:sp>
        <p:nvSpPr>
          <p:cNvPr id="34" name="Shape 31"/>
          <p:cNvSpPr/>
          <p:nvPr/>
        </p:nvSpPr>
        <p:spPr>
          <a:xfrm>
            <a:off x="3383280" y="3264408"/>
            <a:ext cx="2148840" cy="566928"/>
          </a:xfrm>
          <a:prstGeom prst="roundRect">
            <a:avLst>
              <a:gd name="adj" fmla="val 12903"/>
            </a:avLst>
          </a:prstGeom>
          <a:solidFill>
            <a:srgbClr val="C9A45B"/>
          </a:solidFill>
          <a:ln w="12700">
            <a:solidFill>
              <a:srgbClr val="FFFFFF">
                <a:alpha val="0"/>
              </a:srgbClr>
            </a:solidFill>
            <a:prstDash val="solid"/>
          </a:ln>
        </p:spPr>
      </p:sp>
      <p:sp>
        <p:nvSpPr>
          <p:cNvPr id="35" name="Text 32"/>
          <p:cNvSpPr/>
          <p:nvPr/>
        </p:nvSpPr>
        <p:spPr>
          <a:xfrm>
            <a:off x="3493008" y="3429000"/>
            <a:ext cx="1929384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خدمات تسويق</a:t>
            </a:r>
            <a:endParaRPr lang="en-US" sz="1050" dirty="0"/>
          </a:p>
        </p:txBody>
      </p:sp>
      <p:sp>
        <p:nvSpPr>
          <p:cNvPr id="36" name="Shape 33"/>
          <p:cNvSpPr/>
          <p:nvPr/>
        </p:nvSpPr>
        <p:spPr>
          <a:xfrm>
            <a:off x="960120" y="4133088"/>
            <a:ext cx="2148840" cy="566928"/>
          </a:xfrm>
          <a:prstGeom prst="roundRect">
            <a:avLst>
              <a:gd name="adj" fmla="val 12903"/>
            </a:avLst>
          </a:prstGeom>
          <a:solidFill>
            <a:srgbClr val="3A2C20"/>
          </a:solidFill>
          <a:ln w="12700">
            <a:solidFill>
              <a:srgbClr val="FFFFFF">
                <a:alpha val="0"/>
              </a:srgbClr>
            </a:solidFill>
            <a:prstDash val="solid"/>
          </a:ln>
        </p:spPr>
      </p:sp>
      <p:sp>
        <p:nvSpPr>
          <p:cNvPr id="37" name="Text 34"/>
          <p:cNvSpPr/>
          <p:nvPr/>
        </p:nvSpPr>
        <p:spPr>
          <a:xfrm>
            <a:off x="1069848" y="4297680"/>
            <a:ext cx="1929384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8F4E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تقارير مدفوعة</a:t>
            </a:r>
            <a:endParaRPr lang="en-US" sz="1050" dirty="0"/>
          </a:p>
        </p:txBody>
      </p:sp>
      <p:sp>
        <p:nvSpPr>
          <p:cNvPr id="38" name="Shape 35"/>
          <p:cNvSpPr/>
          <p:nvPr/>
        </p:nvSpPr>
        <p:spPr>
          <a:xfrm>
            <a:off x="3383280" y="4133088"/>
            <a:ext cx="2148840" cy="566928"/>
          </a:xfrm>
          <a:prstGeom prst="roundRect">
            <a:avLst>
              <a:gd name="adj" fmla="val 12903"/>
            </a:avLst>
          </a:prstGeom>
          <a:solidFill>
            <a:srgbClr val="C9A45B"/>
          </a:solidFill>
          <a:ln w="12700">
            <a:solidFill>
              <a:srgbClr val="FFFFFF">
                <a:alpha val="0"/>
              </a:srgbClr>
            </a:solidFill>
            <a:prstDash val="solid"/>
          </a:ln>
        </p:spPr>
      </p:sp>
      <p:sp>
        <p:nvSpPr>
          <p:cNvPr id="39" name="Text 36"/>
          <p:cNvSpPr/>
          <p:nvPr/>
        </p:nvSpPr>
        <p:spPr>
          <a:xfrm>
            <a:off x="3493008" y="4297680"/>
            <a:ext cx="1929384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باقات مميزة</a:t>
            </a:r>
            <a:endParaRPr lang="en-US" sz="1050" dirty="0"/>
          </a:p>
        </p:txBody>
      </p:sp>
      <p:sp>
        <p:nvSpPr>
          <p:cNvPr id="40" name="Text 37"/>
          <p:cNvSpPr/>
          <p:nvPr/>
        </p:nvSpPr>
        <p:spPr>
          <a:xfrm>
            <a:off x="960120" y="5074920"/>
            <a:ext cx="4846320" cy="731520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75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النظام لا يبيع المنتج فقط، بل يضبط التشغيل كاملًا: الطلب، التجهيز، التوصيل، الجودة، والتحصيل.</a:t>
            </a:r>
            <a:endParaRPr lang="en-US" sz="1750" dirty="0"/>
          </a:p>
        </p:txBody>
      </p:sp>
      <p:sp>
        <p:nvSpPr>
          <p:cNvPr id="41" name="Text 38"/>
          <p:cNvSpPr/>
          <p:nvPr/>
        </p:nvSpPr>
        <p:spPr>
          <a:xfrm>
            <a:off x="502920" y="6446520"/>
            <a:ext cx="32918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80" dirty="0">
                <a:solidFill>
                  <a:srgbClr val="A89F94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أُسر طويق المنتجة  |  11</a:t>
            </a:r>
            <a:endParaRPr lang="en-US" sz="88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365760" y="651052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A89F94"/>
                </a:solidFill>
              </a:defRPr>
            </a:lvl1pPr>
          </a:lstStyle>
          <a:p>
            <a:pPr algn="l"/>
            <a:fld id="{F7021451-1387-4CA6-816F-3879F97B5CBC}" type="slidenum">
              <a:rPr b="0" lang="en-US"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8F4E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080760" y="329184"/>
            <a:ext cx="516636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280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خطة الإطلاق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080760" y="896112"/>
            <a:ext cx="51663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25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تنفيذ تدريجي يضمن جودة التجربة قبل التوسع</a:t>
            </a:r>
            <a:endParaRPr lang="en-US" sz="1250" dirty="0"/>
          </a:p>
        </p:txBody>
      </p:sp>
      <p:pic>
        <p:nvPicPr>
          <p:cNvPr id="4" name="Image 0" descr="/mnt/data/logo_osar_tuwaiq_cropp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0179" y="320040"/>
            <a:ext cx="1182882" cy="685800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502920" y="1298448"/>
            <a:ext cx="10972800" cy="22860"/>
          </a:xfrm>
          <a:prstGeom prst="rect">
            <a:avLst/>
          </a:prstGeom>
          <a:solidFill>
            <a:srgbClr val="C9A45B"/>
          </a:solidFill>
          <a:ln w="12700">
            <a:solidFill>
              <a:srgbClr val="C9A45B">
                <a:alpha val="0"/>
              </a:srgbClr>
            </a:solidFill>
            <a:prstDash val="solid"/>
          </a:ln>
        </p:spPr>
      </p:sp>
      <p:sp>
        <p:nvSpPr>
          <p:cNvPr id="6" name="Shape 3"/>
          <p:cNvSpPr/>
          <p:nvPr/>
        </p:nvSpPr>
        <p:spPr>
          <a:xfrm>
            <a:off x="10561320" y="1728216"/>
            <a:ext cx="475488" cy="475488"/>
          </a:xfrm>
          <a:prstGeom prst="ellipse">
            <a:avLst/>
          </a:prstGeom>
          <a:solidFill>
            <a:srgbClr val="3A2C20"/>
          </a:solidFill>
          <a:ln w="12700">
            <a:solidFill>
              <a:srgbClr val="FFFFFF">
                <a:alpha val="0"/>
              </a:srgbClr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10561320" y="1828800"/>
            <a:ext cx="475488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80" b="1" dirty="0">
                <a:solidFill>
                  <a:srgbClr val="FFFFF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1</a:t>
            </a:r>
            <a:endParaRPr lang="en-US" sz="1080" dirty="0"/>
          </a:p>
        </p:txBody>
      </p:sp>
      <p:sp>
        <p:nvSpPr>
          <p:cNvPr id="8" name="Shape 5"/>
          <p:cNvSpPr/>
          <p:nvPr/>
        </p:nvSpPr>
        <p:spPr>
          <a:xfrm>
            <a:off x="4224528" y="1645920"/>
            <a:ext cx="6035040" cy="713232"/>
          </a:xfrm>
          <a:prstGeom prst="roundRect">
            <a:avLst>
              <a:gd name="adj" fmla="val 10256"/>
            </a:avLst>
          </a:prstGeom>
          <a:solidFill>
            <a:srgbClr val="FFFFFF"/>
          </a:solidFill>
          <a:ln w="12700">
            <a:solidFill>
              <a:srgbClr val="E2D7C8"/>
            </a:solidFill>
            <a:prstDash val="solid"/>
          </a:ln>
        </p:spPr>
      </p:sp>
      <p:sp>
        <p:nvSpPr>
          <p:cNvPr id="9" name="Shape 6"/>
          <p:cNvSpPr/>
          <p:nvPr/>
        </p:nvSpPr>
        <p:spPr>
          <a:xfrm>
            <a:off x="10158984" y="1645920"/>
            <a:ext cx="100584" cy="713232"/>
          </a:xfrm>
          <a:prstGeom prst="rect">
            <a:avLst/>
          </a:prstGeom>
          <a:solidFill>
            <a:srgbClr val="3A2C20"/>
          </a:solidFill>
          <a:ln w="12700">
            <a:solidFill>
              <a:srgbClr val="3A2C20">
                <a:alpha val="0"/>
              </a:srgbClr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4453128" y="1810512"/>
            <a:ext cx="5577840" cy="329184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34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النسخة الأولى</a:t>
            </a:r>
            <a:endParaRPr lang="en-US" sz="1340" dirty="0"/>
          </a:p>
        </p:txBody>
      </p:sp>
      <p:sp>
        <p:nvSpPr>
          <p:cNvPr id="11" name="Text 8"/>
          <p:cNvSpPr/>
          <p:nvPr/>
        </p:nvSpPr>
        <p:spPr>
          <a:xfrm>
            <a:off x="4453128" y="2176272"/>
            <a:ext cx="5577840" cy="54864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15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واجهة العميل، الطلبات، لوحة الأسرة، ولوحة الإدارة الأساسية.</a:t>
            </a:r>
            <a:endParaRPr lang="en-US" sz="1150" dirty="0"/>
          </a:p>
        </p:txBody>
      </p:sp>
      <p:sp>
        <p:nvSpPr>
          <p:cNvPr id="12" name="Shape 9"/>
          <p:cNvSpPr/>
          <p:nvPr/>
        </p:nvSpPr>
        <p:spPr>
          <a:xfrm>
            <a:off x="10561320" y="2807208"/>
            <a:ext cx="475488" cy="475488"/>
          </a:xfrm>
          <a:prstGeom prst="ellipse">
            <a:avLst/>
          </a:prstGeom>
          <a:solidFill>
            <a:srgbClr val="C9A45B"/>
          </a:solidFill>
          <a:ln w="12700">
            <a:solidFill>
              <a:srgbClr val="FFFFFF">
                <a:alpha val="0"/>
              </a:srgbClr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10561320" y="2907792"/>
            <a:ext cx="475488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8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2</a:t>
            </a:r>
            <a:endParaRPr lang="en-US" sz="1080" dirty="0"/>
          </a:p>
        </p:txBody>
      </p:sp>
      <p:sp>
        <p:nvSpPr>
          <p:cNvPr id="14" name="Shape 11"/>
          <p:cNvSpPr/>
          <p:nvPr/>
        </p:nvSpPr>
        <p:spPr>
          <a:xfrm>
            <a:off x="4224528" y="2724912"/>
            <a:ext cx="6035040" cy="713232"/>
          </a:xfrm>
          <a:prstGeom prst="roundRect">
            <a:avLst>
              <a:gd name="adj" fmla="val 10256"/>
            </a:avLst>
          </a:prstGeom>
          <a:solidFill>
            <a:srgbClr val="FFFFFF"/>
          </a:solidFill>
          <a:ln w="12700">
            <a:solidFill>
              <a:srgbClr val="E2D7C8"/>
            </a:solidFill>
            <a:prstDash val="solid"/>
          </a:ln>
        </p:spPr>
      </p:sp>
      <p:sp>
        <p:nvSpPr>
          <p:cNvPr id="15" name="Shape 12"/>
          <p:cNvSpPr/>
          <p:nvPr/>
        </p:nvSpPr>
        <p:spPr>
          <a:xfrm>
            <a:off x="10158984" y="2724912"/>
            <a:ext cx="100584" cy="713232"/>
          </a:xfrm>
          <a:prstGeom prst="rect">
            <a:avLst/>
          </a:prstGeom>
          <a:solidFill>
            <a:srgbClr val="C9A45B"/>
          </a:solidFill>
          <a:ln w="12700">
            <a:solidFill>
              <a:srgbClr val="C9A45B">
                <a:alpha val="0"/>
              </a:srgbClr>
            </a:solidFill>
            <a:prstDash val="solid"/>
          </a:ln>
        </p:spPr>
      </p:sp>
      <p:sp>
        <p:nvSpPr>
          <p:cNvPr id="16" name="Text 13"/>
          <p:cNvSpPr/>
          <p:nvPr/>
        </p:nvSpPr>
        <p:spPr>
          <a:xfrm>
            <a:off x="4453128" y="2889504"/>
            <a:ext cx="5577840" cy="329184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34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التجربة التشغيلية</a:t>
            </a:r>
            <a:endParaRPr lang="en-US" sz="1340" dirty="0"/>
          </a:p>
        </p:txBody>
      </p:sp>
      <p:sp>
        <p:nvSpPr>
          <p:cNvPr id="17" name="Text 14"/>
          <p:cNvSpPr/>
          <p:nvPr/>
        </p:nvSpPr>
        <p:spPr>
          <a:xfrm>
            <a:off x="4453128" y="3255264"/>
            <a:ext cx="5577840" cy="54864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15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تشغيل تجريبي مع عدد محدود من الأسر والمندوبين وتحسين مراحل الطلب.</a:t>
            </a:r>
            <a:endParaRPr lang="en-US" sz="1150" dirty="0"/>
          </a:p>
        </p:txBody>
      </p:sp>
      <p:sp>
        <p:nvSpPr>
          <p:cNvPr id="18" name="Shape 15"/>
          <p:cNvSpPr/>
          <p:nvPr/>
        </p:nvSpPr>
        <p:spPr>
          <a:xfrm>
            <a:off x="10561320" y="3886200"/>
            <a:ext cx="475488" cy="475488"/>
          </a:xfrm>
          <a:prstGeom prst="ellipse">
            <a:avLst/>
          </a:prstGeom>
          <a:solidFill>
            <a:srgbClr val="3A2C20"/>
          </a:solidFill>
          <a:ln w="12700">
            <a:solidFill>
              <a:srgbClr val="FFFFFF">
                <a:alpha val="0"/>
              </a:srgbClr>
            </a:solidFill>
            <a:prstDash val="solid"/>
          </a:ln>
        </p:spPr>
      </p:sp>
      <p:sp>
        <p:nvSpPr>
          <p:cNvPr id="19" name="Text 16"/>
          <p:cNvSpPr/>
          <p:nvPr/>
        </p:nvSpPr>
        <p:spPr>
          <a:xfrm>
            <a:off x="10561320" y="3986784"/>
            <a:ext cx="475488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80" b="1" dirty="0">
                <a:solidFill>
                  <a:srgbClr val="FFFFF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3</a:t>
            </a:r>
            <a:endParaRPr lang="en-US" sz="1080" dirty="0"/>
          </a:p>
        </p:txBody>
      </p:sp>
      <p:sp>
        <p:nvSpPr>
          <p:cNvPr id="20" name="Shape 17"/>
          <p:cNvSpPr/>
          <p:nvPr/>
        </p:nvSpPr>
        <p:spPr>
          <a:xfrm>
            <a:off x="4224528" y="3803904"/>
            <a:ext cx="6035040" cy="713232"/>
          </a:xfrm>
          <a:prstGeom prst="roundRect">
            <a:avLst>
              <a:gd name="adj" fmla="val 10256"/>
            </a:avLst>
          </a:prstGeom>
          <a:solidFill>
            <a:srgbClr val="FFFFFF"/>
          </a:solidFill>
          <a:ln w="12700">
            <a:solidFill>
              <a:srgbClr val="E2D7C8"/>
            </a:solidFill>
            <a:prstDash val="solid"/>
          </a:ln>
        </p:spPr>
      </p:sp>
      <p:sp>
        <p:nvSpPr>
          <p:cNvPr id="21" name="Shape 18"/>
          <p:cNvSpPr/>
          <p:nvPr/>
        </p:nvSpPr>
        <p:spPr>
          <a:xfrm>
            <a:off x="10158984" y="3803904"/>
            <a:ext cx="100584" cy="713232"/>
          </a:xfrm>
          <a:prstGeom prst="rect">
            <a:avLst/>
          </a:prstGeom>
          <a:solidFill>
            <a:srgbClr val="3A2C20"/>
          </a:solidFill>
          <a:ln w="12700">
            <a:solidFill>
              <a:srgbClr val="3A2C20">
                <a:alpha val="0"/>
              </a:srgbClr>
            </a:solidFill>
            <a:prstDash val="solid"/>
          </a:ln>
        </p:spPr>
      </p:sp>
      <p:sp>
        <p:nvSpPr>
          <p:cNvPr id="22" name="Text 19"/>
          <p:cNvSpPr/>
          <p:nvPr/>
        </p:nvSpPr>
        <p:spPr>
          <a:xfrm>
            <a:off x="4453128" y="3968496"/>
            <a:ext cx="5577840" cy="329184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34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التوصيل والتقارير</a:t>
            </a:r>
            <a:endParaRPr lang="en-US" sz="1340" dirty="0"/>
          </a:p>
        </p:txBody>
      </p:sp>
      <p:sp>
        <p:nvSpPr>
          <p:cNvPr id="23" name="Text 20"/>
          <p:cNvSpPr/>
          <p:nvPr/>
        </p:nvSpPr>
        <p:spPr>
          <a:xfrm>
            <a:off x="4453128" y="4334256"/>
            <a:ext cx="5577840" cy="54864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15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ربط المندوب، الخرائط، الإشعارات، والتقارير التشغيلية.</a:t>
            </a:r>
            <a:endParaRPr lang="en-US" sz="1150" dirty="0"/>
          </a:p>
        </p:txBody>
      </p:sp>
      <p:sp>
        <p:nvSpPr>
          <p:cNvPr id="24" name="Shape 21"/>
          <p:cNvSpPr/>
          <p:nvPr/>
        </p:nvSpPr>
        <p:spPr>
          <a:xfrm>
            <a:off x="10561320" y="4965192"/>
            <a:ext cx="475488" cy="475488"/>
          </a:xfrm>
          <a:prstGeom prst="ellipse">
            <a:avLst/>
          </a:prstGeom>
          <a:solidFill>
            <a:srgbClr val="C9A45B"/>
          </a:solidFill>
          <a:ln w="12700">
            <a:solidFill>
              <a:srgbClr val="FFFFFF">
                <a:alpha val="0"/>
              </a:srgbClr>
            </a:solidFill>
            <a:prstDash val="solid"/>
          </a:ln>
        </p:spPr>
      </p:sp>
      <p:sp>
        <p:nvSpPr>
          <p:cNvPr id="25" name="Text 22"/>
          <p:cNvSpPr/>
          <p:nvPr/>
        </p:nvSpPr>
        <p:spPr>
          <a:xfrm>
            <a:off x="10561320" y="5065776"/>
            <a:ext cx="475488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8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4</a:t>
            </a:r>
            <a:endParaRPr lang="en-US" sz="1080" dirty="0"/>
          </a:p>
        </p:txBody>
      </p:sp>
      <p:sp>
        <p:nvSpPr>
          <p:cNvPr id="26" name="Shape 23"/>
          <p:cNvSpPr/>
          <p:nvPr/>
        </p:nvSpPr>
        <p:spPr>
          <a:xfrm>
            <a:off x="4224528" y="4882896"/>
            <a:ext cx="6035040" cy="713232"/>
          </a:xfrm>
          <a:prstGeom prst="roundRect">
            <a:avLst>
              <a:gd name="adj" fmla="val 10256"/>
            </a:avLst>
          </a:prstGeom>
          <a:solidFill>
            <a:srgbClr val="FFFFFF"/>
          </a:solidFill>
          <a:ln w="12700">
            <a:solidFill>
              <a:srgbClr val="E2D7C8"/>
            </a:solidFill>
            <a:prstDash val="solid"/>
          </a:ln>
        </p:spPr>
      </p:sp>
      <p:sp>
        <p:nvSpPr>
          <p:cNvPr id="27" name="Shape 24"/>
          <p:cNvSpPr/>
          <p:nvPr/>
        </p:nvSpPr>
        <p:spPr>
          <a:xfrm>
            <a:off x="10158984" y="4882896"/>
            <a:ext cx="100584" cy="713232"/>
          </a:xfrm>
          <a:prstGeom prst="rect">
            <a:avLst/>
          </a:prstGeom>
          <a:solidFill>
            <a:srgbClr val="C9A45B"/>
          </a:solidFill>
          <a:ln w="12700">
            <a:solidFill>
              <a:srgbClr val="C9A45B">
                <a:alpha val="0"/>
              </a:srgbClr>
            </a:solidFill>
            <a:prstDash val="solid"/>
          </a:ln>
        </p:spPr>
      </p:sp>
      <p:sp>
        <p:nvSpPr>
          <p:cNvPr id="28" name="Text 25"/>
          <p:cNvSpPr/>
          <p:nvPr/>
        </p:nvSpPr>
        <p:spPr>
          <a:xfrm>
            <a:off x="4453128" y="5047488"/>
            <a:ext cx="5577840" cy="329184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34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التوسع</a:t>
            </a:r>
            <a:endParaRPr lang="en-US" sz="1340" dirty="0"/>
          </a:p>
        </p:txBody>
      </p:sp>
      <p:sp>
        <p:nvSpPr>
          <p:cNvPr id="29" name="Text 26"/>
          <p:cNvSpPr/>
          <p:nvPr/>
        </p:nvSpPr>
        <p:spPr>
          <a:xfrm>
            <a:off x="4453128" y="5413248"/>
            <a:ext cx="5577840" cy="54864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15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إضافة مناطق وأسر جديدة وباقات اشتراك وخدمات تسويقية.</a:t>
            </a:r>
            <a:endParaRPr lang="en-US" sz="1150" dirty="0"/>
          </a:p>
        </p:txBody>
      </p:sp>
      <p:pic>
        <p:nvPicPr>
          <p:cNvPr id="30" name="Image 1" descr="/mnt/data/logo_osar_tuwaiq_cropp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111" y="1901952"/>
            <a:ext cx="2760057" cy="1600200"/>
          </a:xfrm>
          <a:prstGeom prst="rect">
            <a:avLst/>
          </a:prstGeom>
        </p:spPr>
      </p:pic>
      <p:sp>
        <p:nvSpPr>
          <p:cNvPr id="31" name="Text 27"/>
          <p:cNvSpPr/>
          <p:nvPr/>
        </p:nvSpPr>
        <p:spPr>
          <a:xfrm>
            <a:off x="731520" y="3794760"/>
            <a:ext cx="3017520" cy="347472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230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الخطوة القادمة</a:t>
            </a:r>
            <a:endParaRPr lang="en-US" sz="2300" dirty="0"/>
          </a:p>
        </p:txBody>
      </p:sp>
      <p:sp>
        <p:nvSpPr>
          <p:cNvPr id="32" name="Text 28"/>
          <p:cNvSpPr/>
          <p:nvPr/>
        </p:nvSpPr>
        <p:spPr>
          <a:xfrm>
            <a:off x="731520" y="4270248"/>
            <a:ext cx="3017520" cy="868680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52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اعتماد الهوية، تثبيت مراحل الطلب، ثم تجهيز نسخة تجريبية قابلة للاختبار مع بيانات حقيقية.</a:t>
            </a:r>
            <a:endParaRPr lang="en-US" sz="1520" dirty="0"/>
          </a:p>
        </p:txBody>
      </p:sp>
      <p:sp>
        <p:nvSpPr>
          <p:cNvPr id="33" name="Shape 29"/>
          <p:cNvSpPr/>
          <p:nvPr/>
        </p:nvSpPr>
        <p:spPr>
          <a:xfrm>
            <a:off x="868680" y="5623560"/>
            <a:ext cx="2743200" cy="338328"/>
          </a:xfrm>
          <a:prstGeom prst="roundRect">
            <a:avLst>
              <a:gd name="adj" fmla="val 21622"/>
            </a:avLst>
          </a:prstGeom>
          <a:solidFill>
            <a:srgbClr val="C9A45B"/>
          </a:solidFill>
          <a:ln w="12700">
            <a:solidFill>
              <a:srgbClr val="C9A45B">
                <a:alpha val="0"/>
              </a:srgbClr>
            </a:solidFill>
            <a:prstDash val="solid"/>
          </a:ln>
        </p:spPr>
      </p:sp>
      <p:sp>
        <p:nvSpPr>
          <p:cNvPr id="34" name="Text 30"/>
          <p:cNvSpPr/>
          <p:nvPr/>
        </p:nvSpPr>
        <p:spPr>
          <a:xfrm>
            <a:off x="978408" y="5678424"/>
            <a:ext cx="2523744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FFFF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جاهز للعرض على الشركاء أو المستثمرين</a:t>
            </a:r>
            <a:endParaRPr lang="en-US" sz="1050" dirty="0"/>
          </a:p>
        </p:txBody>
      </p:sp>
      <p:sp>
        <p:nvSpPr>
          <p:cNvPr id="35" name="Text 31"/>
          <p:cNvSpPr/>
          <p:nvPr/>
        </p:nvSpPr>
        <p:spPr>
          <a:xfrm>
            <a:off x="502920" y="6446520"/>
            <a:ext cx="32918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80" dirty="0">
                <a:solidFill>
                  <a:srgbClr val="A89F94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أُسر طويق المنتجة  |  12</a:t>
            </a:r>
            <a:endParaRPr lang="en-US" sz="88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365760" y="651052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A89F94"/>
                </a:solidFill>
              </a:defRPr>
            </a:lvl1pPr>
          </a:lstStyle>
          <a:p>
            <a:pPr algn="l"/>
            <a:fld id="{F7021451-1387-4CA6-816F-3879F97B5CBC}" type="slidenum">
              <a:rPr b="0" lang="en-US"/>
              <a:t>12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2EFE3"/>
          </a:solidFill>
          <a:ln w="12700">
            <a:solidFill>
              <a:srgbClr val="F2EFE3">
                <a:alpha val="0"/>
              </a:srgbClr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0"/>
            <a:ext cx="164592" cy="6858000"/>
          </a:xfrm>
          <a:prstGeom prst="rect">
            <a:avLst/>
          </a:prstGeom>
          <a:solidFill>
            <a:srgbClr val="3A2C20"/>
          </a:solidFill>
          <a:ln w="12700">
            <a:solidFill>
              <a:srgbClr val="3A2C20">
                <a:alpha val="0"/>
              </a:srgbClr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256032" y="0"/>
            <a:ext cx="73152" cy="6858000"/>
          </a:xfrm>
          <a:prstGeom prst="rect">
            <a:avLst/>
          </a:prstGeom>
          <a:solidFill>
            <a:srgbClr val="A89F94">
              <a:alpha val="75000"/>
            </a:srgbClr>
          </a:solidFill>
          <a:ln w="12700">
            <a:solidFill>
              <a:srgbClr val="A89F94">
                <a:alpha val="0"/>
              </a:srgbClr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11932920" y="0"/>
            <a:ext cx="146304" cy="6858000"/>
          </a:xfrm>
          <a:prstGeom prst="rect">
            <a:avLst/>
          </a:prstGeom>
          <a:solidFill>
            <a:srgbClr val="3A2C20">
              <a:alpha val="92000"/>
            </a:srgbClr>
          </a:solidFill>
          <a:ln w="12700">
            <a:solidFill>
              <a:srgbClr val="3A2C20">
                <a:alpha val="0"/>
              </a:srgbClr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11823192" y="0"/>
            <a:ext cx="54864" cy="6858000"/>
          </a:xfrm>
          <a:prstGeom prst="rect">
            <a:avLst/>
          </a:prstGeom>
          <a:solidFill>
            <a:srgbClr val="C9A45B">
              <a:alpha val="80000"/>
            </a:srgbClr>
          </a:solidFill>
          <a:ln w="12700">
            <a:solidFill>
              <a:srgbClr val="C9A45B">
                <a:alpha val="0"/>
              </a:srgbClr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080760" y="329184"/>
            <a:ext cx="516636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280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الفرصة والمشكلة</a:t>
            </a:r>
            <a:endParaRPr lang="en-US" sz="2800" dirty="0"/>
          </a:p>
        </p:txBody>
      </p:sp>
      <p:sp>
        <p:nvSpPr>
          <p:cNvPr id="8" name="Text 6"/>
          <p:cNvSpPr/>
          <p:nvPr/>
        </p:nvSpPr>
        <p:spPr>
          <a:xfrm>
            <a:off x="6080760" y="896112"/>
            <a:ext cx="51663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25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توحيد رحلة الطلب من العميل إلى الأسرة ثم المندوب</a:t>
            </a:r>
            <a:endParaRPr lang="en-US" sz="1250" dirty="0"/>
          </a:p>
        </p:txBody>
      </p:sp>
      <p:pic>
        <p:nvPicPr>
          <p:cNvPr id="9" name="Image 0" descr="/mnt/data/logo_osar_tuwaiq_cropp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0179" y="320040"/>
            <a:ext cx="1182882" cy="685800"/>
          </a:xfrm>
          <a:prstGeom prst="rect">
            <a:avLst/>
          </a:prstGeom>
        </p:spPr>
      </p:pic>
      <p:sp>
        <p:nvSpPr>
          <p:cNvPr id="10" name="Shape 7"/>
          <p:cNvSpPr/>
          <p:nvPr/>
        </p:nvSpPr>
        <p:spPr>
          <a:xfrm>
            <a:off x="502920" y="1298448"/>
            <a:ext cx="10972800" cy="22860"/>
          </a:xfrm>
          <a:prstGeom prst="rect">
            <a:avLst/>
          </a:prstGeom>
          <a:solidFill>
            <a:srgbClr val="C9A45B"/>
          </a:solidFill>
          <a:ln w="12700">
            <a:solidFill>
              <a:srgbClr val="C9A45B">
                <a:alpha val="0"/>
              </a:srgbClr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6126480" y="1600200"/>
            <a:ext cx="5349240" cy="713232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80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الأسر المنتجة تحتاج نظامًا يحافظ على جودة التجربة ويقلل الفوضى التشغيلية، خصوصًا مع كثرة الطلبات وتنوع مواعيد التجهيز والتوصيل.</a:t>
            </a:r>
            <a:endParaRPr lang="en-US" sz="1800" dirty="0"/>
          </a:p>
        </p:txBody>
      </p:sp>
      <p:sp>
        <p:nvSpPr>
          <p:cNvPr id="12" name="Shape 9"/>
          <p:cNvSpPr/>
          <p:nvPr/>
        </p:nvSpPr>
        <p:spPr>
          <a:xfrm>
            <a:off x="6446520" y="2615184"/>
            <a:ext cx="2395728" cy="1078992"/>
          </a:xfrm>
          <a:prstGeom prst="roundRect">
            <a:avLst>
              <a:gd name="adj" fmla="val 6780"/>
            </a:avLst>
          </a:prstGeom>
          <a:solidFill>
            <a:srgbClr val="F8F4EA"/>
          </a:solidFill>
          <a:ln w="12700">
            <a:solidFill>
              <a:srgbClr val="E2D7C8"/>
            </a:solidFill>
            <a:prstDash val="solid"/>
          </a:ln>
        </p:spPr>
      </p:sp>
      <p:sp>
        <p:nvSpPr>
          <p:cNvPr id="13" name="Shape 10"/>
          <p:cNvSpPr/>
          <p:nvPr/>
        </p:nvSpPr>
        <p:spPr>
          <a:xfrm>
            <a:off x="8741664" y="2615184"/>
            <a:ext cx="100584" cy="1078992"/>
          </a:xfrm>
          <a:prstGeom prst="rect">
            <a:avLst/>
          </a:prstGeom>
          <a:solidFill>
            <a:srgbClr val="3A2C20"/>
          </a:solidFill>
          <a:ln w="12700">
            <a:solidFill>
              <a:srgbClr val="3A2C20">
                <a:alpha val="0"/>
              </a:srgbClr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6675120" y="2779776"/>
            <a:ext cx="1938528" cy="329184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60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طلبات متفرقة</a:t>
            </a:r>
            <a:endParaRPr lang="en-US" sz="1600" dirty="0"/>
          </a:p>
        </p:txBody>
      </p:sp>
      <p:sp>
        <p:nvSpPr>
          <p:cNvPr id="15" name="Text 12"/>
          <p:cNvSpPr/>
          <p:nvPr/>
        </p:nvSpPr>
        <p:spPr>
          <a:xfrm>
            <a:off x="6675120" y="3145536"/>
            <a:ext cx="1938528" cy="420624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28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الطلب يجي من أكثر من قناة، ويصير صعب تتبع حالته بدقة.</a:t>
            </a:r>
            <a:endParaRPr lang="en-US" sz="1280" dirty="0"/>
          </a:p>
        </p:txBody>
      </p:sp>
      <p:sp>
        <p:nvSpPr>
          <p:cNvPr id="16" name="Shape 13"/>
          <p:cNvSpPr/>
          <p:nvPr/>
        </p:nvSpPr>
        <p:spPr>
          <a:xfrm>
            <a:off x="9098280" y="2615184"/>
            <a:ext cx="2395728" cy="1078992"/>
          </a:xfrm>
          <a:prstGeom prst="roundRect">
            <a:avLst>
              <a:gd name="adj" fmla="val 6780"/>
            </a:avLst>
          </a:prstGeom>
          <a:solidFill>
            <a:srgbClr val="F8F4EA"/>
          </a:solidFill>
          <a:ln w="12700">
            <a:solidFill>
              <a:srgbClr val="E2D7C8"/>
            </a:solidFill>
            <a:prstDash val="solid"/>
          </a:ln>
        </p:spPr>
      </p:sp>
      <p:sp>
        <p:nvSpPr>
          <p:cNvPr id="17" name="Shape 14"/>
          <p:cNvSpPr/>
          <p:nvPr/>
        </p:nvSpPr>
        <p:spPr>
          <a:xfrm>
            <a:off x="11393424" y="2615184"/>
            <a:ext cx="100584" cy="1078992"/>
          </a:xfrm>
          <a:prstGeom prst="rect">
            <a:avLst/>
          </a:prstGeom>
          <a:solidFill>
            <a:srgbClr val="C9A45B"/>
          </a:solidFill>
          <a:ln w="12700">
            <a:solidFill>
              <a:srgbClr val="C9A45B">
                <a:alpha val="0"/>
              </a:srgbClr>
            </a:solidFill>
            <a:prstDash val="solid"/>
          </a:ln>
        </p:spPr>
      </p:sp>
      <p:sp>
        <p:nvSpPr>
          <p:cNvPr id="18" name="Text 15"/>
          <p:cNvSpPr/>
          <p:nvPr/>
        </p:nvSpPr>
        <p:spPr>
          <a:xfrm>
            <a:off x="9326880" y="2779776"/>
            <a:ext cx="1938528" cy="329184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60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مواعيد غير واضحة</a:t>
            </a:r>
            <a:endParaRPr lang="en-US" sz="1600" dirty="0"/>
          </a:p>
        </p:txBody>
      </p:sp>
      <p:sp>
        <p:nvSpPr>
          <p:cNvPr id="19" name="Text 16"/>
          <p:cNvSpPr/>
          <p:nvPr/>
        </p:nvSpPr>
        <p:spPr>
          <a:xfrm>
            <a:off x="9326880" y="3145536"/>
            <a:ext cx="1938528" cy="420624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28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العميل يحتاج يحدد وقت التجهيز أو الاستلام بدون لبس.</a:t>
            </a:r>
            <a:endParaRPr lang="en-US" sz="1280" dirty="0"/>
          </a:p>
        </p:txBody>
      </p:sp>
      <p:sp>
        <p:nvSpPr>
          <p:cNvPr id="20" name="Shape 17"/>
          <p:cNvSpPr/>
          <p:nvPr/>
        </p:nvSpPr>
        <p:spPr>
          <a:xfrm>
            <a:off x="6446520" y="3959352"/>
            <a:ext cx="2395728" cy="1078992"/>
          </a:xfrm>
          <a:prstGeom prst="roundRect">
            <a:avLst>
              <a:gd name="adj" fmla="val 6780"/>
            </a:avLst>
          </a:prstGeom>
          <a:solidFill>
            <a:srgbClr val="F8F4EA"/>
          </a:solidFill>
          <a:ln w="12700">
            <a:solidFill>
              <a:srgbClr val="E2D7C8"/>
            </a:solidFill>
            <a:prstDash val="solid"/>
          </a:ln>
        </p:spPr>
      </p:sp>
      <p:sp>
        <p:nvSpPr>
          <p:cNvPr id="21" name="Shape 18"/>
          <p:cNvSpPr/>
          <p:nvPr/>
        </p:nvSpPr>
        <p:spPr>
          <a:xfrm>
            <a:off x="8741664" y="3959352"/>
            <a:ext cx="100584" cy="1078992"/>
          </a:xfrm>
          <a:prstGeom prst="rect">
            <a:avLst/>
          </a:prstGeom>
          <a:solidFill>
            <a:srgbClr val="A89F94"/>
          </a:solidFill>
          <a:ln w="12700">
            <a:solidFill>
              <a:srgbClr val="A89F94">
                <a:alpha val="0"/>
              </a:srgbClr>
            </a:solidFill>
            <a:prstDash val="solid"/>
          </a:ln>
        </p:spPr>
      </p:sp>
      <p:sp>
        <p:nvSpPr>
          <p:cNvPr id="22" name="Text 19"/>
          <p:cNvSpPr/>
          <p:nvPr/>
        </p:nvSpPr>
        <p:spPr>
          <a:xfrm>
            <a:off x="6675120" y="4123944"/>
            <a:ext cx="1938528" cy="329184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60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تنبيهات ضعيفة</a:t>
            </a:r>
            <a:endParaRPr lang="en-US" sz="1600" dirty="0"/>
          </a:p>
        </p:txBody>
      </p:sp>
      <p:sp>
        <p:nvSpPr>
          <p:cNvPr id="23" name="Text 20"/>
          <p:cNvSpPr/>
          <p:nvPr/>
        </p:nvSpPr>
        <p:spPr>
          <a:xfrm>
            <a:off x="6675120" y="4489704"/>
            <a:ext cx="1938528" cy="420624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28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الأسرة لازم تعرف فورًا بوصول طلب جديد عبر تنبيه واضح.</a:t>
            </a:r>
            <a:endParaRPr lang="en-US" sz="1280" dirty="0"/>
          </a:p>
        </p:txBody>
      </p:sp>
      <p:sp>
        <p:nvSpPr>
          <p:cNvPr id="24" name="Shape 21"/>
          <p:cNvSpPr/>
          <p:nvPr/>
        </p:nvSpPr>
        <p:spPr>
          <a:xfrm>
            <a:off x="9098280" y="3959352"/>
            <a:ext cx="2395728" cy="1078992"/>
          </a:xfrm>
          <a:prstGeom prst="roundRect">
            <a:avLst>
              <a:gd name="adj" fmla="val 6780"/>
            </a:avLst>
          </a:prstGeom>
          <a:solidFill>
            <a:srgbClr val="F8F4EA"/>
          </a:solidFill>
          <a:ln w="12700">
            <a:solidFill>
              <a:srgbClr val="E2D7C8"/>
            </a:solidFill>
            <a:prstDash val="solid"/>
          </a:ln>
        </p:spPr>
      </p:sp>
      <p:sp>
        <p:nvSpPr>
          <p:cNvPr id="25" name="Shape 22"/>
          <p:cNvSpPr/>
          <p:nvPr/>
        </p:nvSpPr>
        <p:spPr>
          <a:xfrm>
            <a:off x="11393424" y="3959352"/>
            <a:ext cx="100584" cy="1078992"/>
          </a:xfrm>
          <a:prstGeom prst="rect">
            <a:avLst/>
          </a:prstGeom>
          <a:solidFill>
            <a:srgbClr val="503A2A"/>
          </a:solidFill>
          <a:ln w="12700">
            <a:solidFill>
              <a:srgbClr val="503A2A">
                <a:alpha val="0"/>
              </a:srgbClr>
            </a:solidFill>
            <a:prstDash val="solid"/>
          </a:ln>
        </p:spPr>
      </p:sp>
      <p:sp>
        <p:nvSpPr>
          <p:cNvPr id="26" name="Text 23"/>
          <p:cNvSpPr/>
          <p:nvPr/>
        </p:nvSpPr>
        <p:spPr>
          <a:xfrm>
            <a:off x="9326880" y="4123944"/>
            <a:ext cx="1938528" cy="329184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60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تقارير محدودة</a:t>
            </a:r>
            <a:endParaRPr lang="en-US" sz="1600" dirty="0"/>
          </a:p>
        </p:txBody>
      </p:sp>
      <p:sp>
        <p:nvSpPr>
          <p:cNvPr id="27" name="Text 24"/>
          <p:cNvSpPr/>
          <p:nvPr/>
        </p:nvSpPr>
        <p:spPr>
          <a:xfrm>
            <a:off x="9326880" y="4489704"/>
            <a:ext cx="1938528" cy="420624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28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الإدارة تحتاج متابعة الطلبات، الأداء، والتحصيل بشكل مباشر.</a:t>
            </a:r>
            <a:endParaRPr lang="en-US" sz="1280" dirty="0"/>
          </a:p>
        </p:txBody>
      </p:sp>
      <p:pic>
        <p:nvPicPr>
          <p:cNvPr id="28" name="Image 1" descr="/mnt/data/a_clean_modern_ui_ux_marketing_illustration_dash_batch_2.png">    </p:cNvPr>
          <p:cNvPicPr>
            <a:picLocks noChangeAspect="1"/>
          </p:cNvPicPr>
          <p:nvPr/>
        </p:nvPicPr>
        <p:blipFill>
          <a:blip r:embed="rId2"/>
          <a:srcRect l="5000" r="40842" t="5000" b="9000"/>
          <a:stretch/>
        </p:blipFill>
        <p:spPr>
          <a:xfrm>
            <a:off x="594360" y="1627632"/>
            <a:ext cx="5074920" cy="4535424"/>
          </a:xfrm>
          <a:prstGeom prst="rect">
            <a:avLst/>
          </a:prstGeom>
        </p:spPr>
      </p:pic>
      <p:sp>
        <p:nvSpPr>
          <p:cNvPr id="29" name="Text 25"/>
          <p:cNvSpPr/>
          <p:nvPr/>
        </p:nvSpPr>
        <p:spPr>
          <a:xfrm>
            <a:off x="502920" y="6446520"/>
            <a:ext cx="32918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80" dirty="0">
                <a:solidFill>
                  <a:srgbClr val="A89F94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أُسر طويق المنتجة  |  2</a:t>
            </a:r>
            <a:endParaRPr lang="en-US" sz="88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365760" y="651052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A89F94"/>
                </a:solidFill>
              </a:defRPr>
            </a:lvl1pPr>
          </a:lstStyle>
          <a:p>
            <a:pPr algn="l"/>
            <a:fld id="{F7021451-1387-4CA6-816F-3879F97B5CBC}" type="slidenum">
              <a:rPr b="0" lang="en-US"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2EFE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080760" y="329184"/>
            <a:ext cx="516636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280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فكرة النظام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080760" y="896112"/>
            <a:ext cx="51663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25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منصة موحدة تربط العميل، الأسرة المنتجة، المندوب، والإدارة</a:t>
            </a:r>
            <a:endParaRPr lang="en-US" sz="1250" dirty="0"/>
          </a:p>
        </p:txBody>
      </p:sp>
      <p:pic>
        <p:nvPicPr>
          <p:cNvPr id="4" name="Image 0" descr="/mnt/data/logo_osar_tuwaiq_cropp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0179" y="320040"/>
            <a:ext cx="1182882" cy="685800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502920" y="1298448"/>
            <a:ext cx="10972800" cy="22860"/>
          </a:xfrm>
          <a:prstGeom prst="rect">
            <a:avLst/>
          </a:prstGeom>
          <a:solidFill>
            <a:srgbClr val="C9A45B"/>
          </a:solidFill>
          <a:ln w="12700">
            <a:solidFill>
              <a:srgbClr val="C9A45B">
                <a:alpha val="0"/>
              </a:srgbClr>
            </a:solidFill>
            <a:prstDash val="solid"/>
          </a:ln>
        </p:spPr>
      </p:sp>
      <p:pic>
        <p:nvPicPr>
          <p:cNvPr id="6" name="Image 1" descr="/mnt/data/a_clean_modern_ui_ux_marketing_illustration_dash_batch_2.png">    </p:cNvPr>
          <p:cNvPicPr>
            <a:picLocks noChangeAspect="1"/>
          </p:cNvPicPr>
          <p:nvPr/>
        </p:nvPicPr>
        <p:blipFill>
          <a:blip r:embed="rId2"/>
          <a:srcRect l="16000" r="24176" t="5000" b="7000"/>
          <a:stretch/>
        </p:blipFill>
        <p:spPr>
          <a:xfrm>
            <a:off x="502920" y="1600200"/>
            <a:ext cx="5577840" cy="4617720"/>
          </a:xfrm>
          <a:prstGeom prst="rect">
            <a:avLst/>
          </a:prstGeom>
        </p:spPr>
      </p:pic>
      <p:sp>
        <p:nvSpPr>
          <p:cNvPr id="7" name="Shape 3"/>
          <p:cNvSpPr/>
          <p:nvPr/>
        </p:nvSpPr>
        <p:spPr>
          <a:xfrm>
            <a:off x="6446520" y="1691640"/>
            <a:ext cx="5074920" cy="960120"/>
          </a:xfrm>
          <a:prstGeom prst="roundRect">
            <a:avLst>
              <a:gd name="adj" fmla="val 7619"/>
            </a:avLst>
          </a:prstGeom>
          <a:solidFill>
            <a:srgbClr val="F8F4EA"/>
          </a:solidFill>
          <a:ln w="12700">
            <a:solidFill>
              <a:srgbClr val="E2D7C8"/>
            </a:solidFill>
            <a:prstDash val="solid"/>
          </a:ln>
        </p:spPr>
      </p:sp>
      <p:sp>
        <p:nvSpPr>
          <p:cNvPr id="8" name="Shape 4"/>
          <p:cNvSpPr/>
          <p:nvPr/>
        </p:nvSpPr>
        <p:spPr>
          <a:xfrm>
            <a:off x="11420856" y="1691640"/>
            <a:ext cx="100584" cy="960120"/>
          </a:xfrm>
          <a:prstGeom prst="rect">
            <a:avLst/>
          </a:prstGeom>
          <a:solidFill>
            <a:srgbClr val="C9A45B"/>
          </a:solidFill>
          <a:ln w="12700">
            <a:solidFill>
              <a:srgbClr val="C9A45B">
                <a:alpha val="0"/>
              </a:srgbClr>
            </a:solidFill>
            <a:prstDash val="solid"/>
          </a:ln>
        </p:spPr>
      </p:sp>
      <p:sp>
        <p:nvSpPr>
          <p:cNvPr id="9" name="Text 5"/>
          <p:cNvSpPr/>
          <p:nvPr/>
        </p:nvSpPr>
        <p:spPr>
          <a:xfrm>
            <a:off x="6675120" y="1856232"/>
            <a:ext cx="4617720" cy="329184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60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واجهة العميل</a:t>
            </a:r>
            <a:endParaRPr lang="en-US" sz="1600" dirty="0"/>
          </a:p>
        </p:txBody>
      </p:sp>
      <p:sp>
        <p:nvSpPr>
          <p:cNvPr id="10" name="Text 6"/>
          <p:cNvSpPr/>
          <p:nvPr/>
        </p:nvSpPr>
        <p:spPr>
          <a:xfrm>
            <a:off x="6675120" y="2221992"/>
            <a:ext cx="4617720" cy="301752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25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طلب المنتجات، تحديد موعد التجهيز/الاستلام، حفظ بيانات العميل، ومتابعة حالة الطلب.</a:t>
            </a:r>
            <a:endParaRPr lang="en-US" sz="1250" dirty="0"/>
          </a:p>
        </p:txBody>
      </p:sp>
      <p:sp>
        <p:nvSpPr>
          <p:cNvPr id="11" name="Shape 7"/>
          <p:cNvSpPr/>
          <p:nvPr/>
        </p:nvSpPr>
        <p:spPr>
          <a:xfrm>
            <a:off x="6446520" y="2880360"/>
            <a:ext cx="5074920" cy="960120"/>
          </a:xfrm>
          <a:prstGeom prst="roundRect">
            <a:avLst>
              <a:gd name="adj" fmla="val 7619"/>
            </a:avLst>
          </a:prstGeom>
          <a:solidFill>
            <a:srgbClr val="F8F4EA"/>
          </a:solidFill>
          <a:ln w="12700">
            <a:solidFill>
              <a:srgbClr val="E2D7C8"/>
            </a:solidFill>
            <a:prstDash val="solid"/>
          </a:ln>
        </p:spPr>
      </p:sp>
      <p:sp>
        <p:nvSpPr>
          <p:cNvPr id="12" name="Shape 8"/>
          <p:cNvSpPr/>
          <p:nvPr/>
        </p:nvSpPr>
        <p:spPr>
          <a:xfrm>
            <a:off x="11420856" y="2880360"/>
            <a:ext cx="100584" cy="960120"/>
          </a:xfrm>
          <a:prstGeom prst="rect">
            <a:avLst/>
          </a:prstGeom>
          <a:solidFill>
            <a:srgbClr val="3A2C20"/>
          </a:solidFill>
          <a:ln w="12700">
            <a:solidFill>
              <a:srgbClr val="3A2C20">
                <a:alpha val="0"/>
              </a:srgbClr>
            </a:solidFill>
            <a:prstDash val="solid"/>
          </a:ln>
        </p:spPr>
      </p:sp>
      <p:sp>
        <p:nvSpPr>
          <p:cNvPr id="13" name="Text 9"/>
          <p:cNvSpPr/>
          <p:nvPr/>
        </p:nvSpPr>
        <p:spPr>
          <a:xfrm>
            <a:off x="6675120" y="3044952"/>
            <a:ext cx="4617720" cy="329184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60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لوحة الأسرة المنتجة</a:t>
            </a:r>
            <a:endParaRPr lang="en-US" sz="1600" dirty="0"/>
          </a:p>
        </p:txBody>
      </p:sp>
      <p:sp>
        <p:nvSpPr>
          <p:cNvPr id="14" name="Text 10"/>
          <p:cNvSpPr/>
          <p:nvPr/>
        </p:nvSpPr>
        <p:spPr>
          <a:xfrm>
            <a:off x="6675120" y="3410712"/>
            <a:ext cx="4617720" cy="301752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25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استقبال الطلبات، تنبيه صوتي، قبول/رفض الطلب، تحديث مراحل التجهيز، وإدارة المنتجات.</a:t>
            </a:r>
            <a:endParaRPr lang="en-US" sz="1250" dirty="0"/>
          </a:p>
        </p:txBody>
      </p:sp>
      <p:sp>
        <p:nvSpPr>
          <p:cNvPr id="15" name="Shape 11"/>
          <p:cNvSpPr/>
          <p:nvPr/>
        </p:nvSpPr>
        <p:spPr>
          <a:xfrm>
            <a:off x="6446520" y="4069080"/>
            <a:ext cx="5074920" cy="960120"/>
          </a:xfrm>
          <a:prstGeom prst="roundRect">
            <a:avLst>
              <a:gd name="adj" fmla="val 7619"/>
            </a:avLst>
          </a:prstGeom>
          <a:solidFill>
            <a:srgbClr val="F8F4EA"/>
          </a:solidFill>
          <a:ln w="12700">
            <a:solidFill>
              <a:srgbClr val="E2D7C8"/>
            </a:solidFill>
            <a:prstDash val="solid"/>
          </a:ln>
        </p:spPr>
      </p:sp>
      <p:sp>
        <p:nvSpPr>
          <p:cNvPr id="16" name="Shape 12"/>
          <p:cNvSpPr/>
          <p:nvPr/>
        </p:nvSpPr>
        <p:spPr>
          <a:xfrm>
            <a:off x="11420856" y="4069080"/>
            <a:ext cx="100584" cy="960120"/>
          </a:xfrm>
          <a:prstGeom prst="rect">
            <a:avLst/>
          </a:prstGeom>
          <a:solidFill>
            <a:srgbClr val="A89F94"/>
          </a:solidFill>
          <a:ln w="12700">
            <a:solidFill>
              <a:srgbClr val="A89F94">
                <a:alpha val="0"/>
              </a:srgbClr>
            </a:solidFill>
            <a:prstDash val="solid"/>
          </a:ln>
        </p:spPr>
      </p:sp>
      <p:sp>
        <p:nvSpPr>
          <p:cNvPr id="17" name="Text 13"/>
          <p:cNvSpPr/>
          <p:nvPr/>
        </p:nvSpPr>
        <p:spPr>
          <a:xfrm>
            <a:off x="6675120" y="4233672"/>
            <a:ext cx="4617720" cy="329184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60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لوحة المندوب</a:t>
            </a:r>
            <a:endParaRPr lang="en-US" sz="1600" dirty="0"/>
          </a:p>
        </p:txBody>
      </p:sp>
      <p:sp>
        <p:nvSpPr>
          <p:cNvPr id="18" name="Text 14"/>
          <p:cNvSpPr/>
          <p:nvPr/>
        </p:nvSpPr>
        <p:spPr>
          <a:xfrm>
            <a:off x="6675120" y="4599432"/>
            <a:ext cx="4617720" cy="301752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25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استلام الطلبات المسندة، تحديث الحالة، متابعة الموقع، وتأكيد التسليم.</a:t>
            </a:r>
            <a:endParaRPr lang="en-US" sz="1250" dirty="0"/>
          </a:p>
        </p:txBody>
      </p:sp>
      <p:sp>
        <p:nvSpPr>
          <p:cNvPr id="19" name="Shape 15"/>
          <p:cNvSpPr/>
          <p:nvPr/>
        </p:nvSpPr>
        <p:spPr>
          <a:xfrm>
            <a:off x="6446520" y="5257800"/>
            <a:ext cx="5074920" cy="868680"/>
          </a:xfrm>
          <a:prstGeom prst="roundRect">
            <a:avLst>
              <a:gd name="adj" fmla="val 8421"/>
            </a:avLst>
          </a:prstGeom>
          <a:solidFill>
            <a:srgbClr val="F8F4EA"/>
          </a:solidFill>
          <a:ln w="12700">
            <a:solidFill>
              <a:srgbClr val="E2D7C8"/>
            </a:solidFill>
            <a:prstDash val="solid"/>
          </a:ln>
        </p:spPr>
      </p:sp>
      <p:sp>
        <p:nvSpPr>
          <p:cNvPr id="20" name="Shape 16"/>
          <p:cNvSpPr/>
          <p:nvPr/>
        </p:nvSpPr>
        <p:spPr>
          <a:xfrm>
            <a:off x="11420856" y="5257800"/>
            <a:ext cx="100584" cy="868680"/>
          </a:xfrm>
          <a:prstGeom prst="rect">
            <a:avLst/>
          </a:prstGeom>
          <a:solidFill>
            <a:srgbClr val="503A2A"/>
          </a:solidFill>
          <a:ln w="12700">
            <a:solidFill>
              <a:srgbClr val="503A2A">
                <a:alpha val="0"/>
              </a:srgbClr>
            </a:solidFill>
            <a:prstDash val="solid"/>
          </a:ln>
        </p:spPr>
      </p:sp>
      <p:sp>
        <p:nvSpPr>
          <p:cNvPr id="21" name="Text 17"/>
          <p:cNvSpPr/>
          <p:nvPr/>
        </p:nvSpPr>
        <p:spPr>
          <a:xfrm>
            <a:off x="6675120" y="5422392"/>
            <a:ext cx="4617720" cy="329184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60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لوحة الإدارة</a:t>
            </a:r>
            <a:endParaRPr lang="en-US" sz="1600" dirty="0"/>
          </a:p>
        </p:txBody>
      </p:sp>
      <p:sp>
        <p:nvSpPr>
          <p:cNvPr id="22" name="Text 18"/>
          <p:cNvSpPr/>
          <p:nvPr/>
        </p:nvSpPr>
        <p:spPr>
          <a:xfrm>
            <a:off x="6675120" y="5788152"/>
            <a:ext cx="4617720" cy="210312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22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تحكم شامل، تقارير، متابعة التشغيل، الصلاحيات، والمحاسبة.</a:t>
            </a:r>
            <a:endParaRPr lang="en-US" sz="1220" dirty="0"/>
          </a:p>
        </p:txBody>
      </p:sp>
      <p:sp>
        <p:nvSpPr>
          <p:cNvPr id="23" name="Text 19"/>
          <p:cNvSpPr/>
          <p:nvPr/>
        </p:nvSpPr>
        <p:spPr>
          <a:xfrm>
            <a:off x="502920" y="6446520"/>
            <a:ext cx="32918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80" dirty="0">
                <a:solidFill>
                  <a:srgbClr val="A89F94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أُسر طويق المنتجة  |  3</a:t>
            </a:r>
            <a:endParaRPr lang="en-US" sz="88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365760" y="651052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A89F94"/>
                </a:solidFill>
              </a:defRPr>
            </a:lvl1pPr>
          </a:lstStyle>
          <a:p>
            <a:pPr algn="l"/>
            <a:fld id="{F7021451-1387-4CA6-816F-3879F97B5CBC}" type="slidenum">
              <a:rPr b="0" lang="en-US"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3A2C2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mnt/data/a_wide_clean_infographic_illustration_scene_on_a_batch_4.png">    </p:cNvPr>
          <p:cNvPicPr>
            <a:picLocks noChangeAspect="1"/>
          </p:cNvPicPr>
          <p:nvPr/>
        </p:nvPicPr>
        <p:blipFill>
          <a:blip r:embed="rId1"/>
          <a:srcRect l="7000" r="953" t="2000" b="6000"/>
          <a:stretch/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3A2C20">
              <a:alpha val="65000"/>
            </a:srgbClr>
          </a:solidFill>
          <a:ln w="12700">
            <a:solidFill>
              <a:srgbClr val="3A2C20">
                <a:alpha val="0"/>
              </a:srgbClr>
            </a:solidFill>
            <a:prstDash val="solid"/>
          </a:ln>
        </p:spPr>
      </p:sp>
      <p:sp>
        <p:nvSpPr>
          <p:cNvPr id="4" name="Text 1"/>
          <p:cNvSpPr/>
          <p:nvPr/>
        </p:nvSpPr>
        <p:spPr>
          <a:xfrm>
            <a:off x="6400800" y="502920"/>
            <a:ext cx="5074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3000" b="1" dirty="0">
                <a:solidFill>
                  <a:srgbClr val="F8F4E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رحلة الطلب كاملة</a:t>
            </a:r>
            <a:endParaRPr lang="en-US" sz="3000" dirty="0"/>
          </a:p>
        </p:txBody>
      </p:sp>
      <p:sp>
        <p:nvSpPr>
          <p:cNvPr id="5" name="Text 2"/>
          <p:cNvSpPr/>
          <p:nvPr/>
        </p:nvSpPr>
        <p:spPr>
          <a:xfrm>
            <a:off x="6400800" y="1078992"/>
            <a:ext cx="5074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350" dirty="0">
                <a:solidFill>
                  <a:srgbClr val="D8D0C4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من أول اختيار المنتج حتى الإغلاق التلقائي بعد التسليم.</a:t>
            </a:r>
            <a:endParaRPr lang="en-US" sz="1350" dirty="0"/>
          </a:p>
        </p:txBody>
      </p:sp>
      <p:sp>
        <p:nvSpPr>
          <p:cNvPr id="6" name="Shape 3"/>
          <p:cNvSpPr/>
          <p:nvPr/>
        </p:nvSpPr>
        <p:spPr>
          <a:xfrm>
            <a:off x="8732520" y="1920240"/>
            <a:ext cx="1828800" cy="1051560"/>
          </a:xfrm>
          <a:prstGeom prst="roundRect">
            <a:avLst>
              <a:gd name="adj" fmla="val 6957"/>
            </a:avLst>
          </a:prstGeom>
          <a:solidFill>
            <a:srgbClr val="F8F4EA"/>
          </a:solidFill>
          <a:ln w="12700">
            <a:solidFill>
              <a:srgbClr val="E3D7C7"/>
            </a:solidFill>
            <a:prstDash val="solid"/>
          </a:ln>
        </p:spPr>
      </p:sp>
      <p:sp>
        <p:nvSpPr>
          <p:cNvPr id="7" name="Shape 4"/>
          <p:cNvSpPr/>
          <p:nvPr/>
        </p:nvSpPr>
        <p:spPr>
          <a:xfrm>
            <a:off x="9994392" y="2066544"/>
            <a:ext cx="384048" cy="384048"/>
          </a:xfrm>
          <a:prstGeom prst="ellipse">
            <a:avLst/>
          </a:prstGeom>
          <a:solidFill>
            <a:srgbClr val="3A2C20"/>
          </a:solidFill>
          <a:ln w="12700">
            <a:solidFill>
              <a:srgbClr val="3A2C20">
                <a:alpha val="0"/>
              </a:srgbClr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9994392" y="2139696"/>
            <a:ext cx="384048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b="1" dirty="0">
                <a:solidFill>
                  <a:srgbClr val="FFFFF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1</a:t>
            </a:r>
            <a:endParaRPr lang="en-US" sz="950" dirty="0"/>
          </a:p>
        </p:txBody>
      </p:sp>
      <p:sp>
        <p:nvSpPr>
          <p:cNvPr id="9" name="Text 6"/>
          <p:cNvSpPr/>
          <p:nvPr/>
        </p:nvSpPr>
        <p:spPr>
          <a:xfrm>
            <a:off x="8897112" y="2075688"/>
            <a:ext cx="1051560" cy="256032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33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اختيار المنتج</a:t>
            </a:r>
            <a:endParaRPr lang="en-US" sz="1330" dirty="0"/>
          </a:p>
        </p:txBody>
      </p:sp>
      <p:sp>
        <p:nvSpPr>
          <p:cNvPr id="10" name="Text 7"/>
          <p:cNvSpPr/>
          <p:nvPr/>
        </p:nvSpPr>
        <p:spPr>
          <a:xfrm>
            <a:off x="8897112" y="2423160"/>
            <a:ext cx="1499616" cy="429768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09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العميل يختار المنتجات والكمية.</a:t>
            </a:r>
            <a:endParaRPr lang="en-US" sz="1090" dirty="0"/>
          </a:p>
        </p:txBody>
      </p:sp>
      <p:sp>
        <p:nvSpPr>
          <p:cNvPr id="11" name="Shape 8"/>
          <p:cNvSpPr/>
          <p:nvPr/>
        </p:nvSpPr>
        <p:spPr>
          <a:xfrm>
            <a:off x="6720840" y="1920240"/>
            <a:ext cx="1828800" cy="1051560"/>
          </a:xfrm>
          <a:prstGeom prst="roundRect">
            <a:avLst>
              <a:gd name="adj" fmla="val 6957"/>
            </a:avLst>
          </a:prstGeom>
          <a:solidFill>
            <a:srgbClr val="F8F4EA"/>
          </a:solidFill>
          <a:ln w="12700">
            <a:solidFill>
              <a:srgbClr val="E3D7C7"/>
            </a:solidFill>
            <a:prstDash val="solid"/>
          </a:ln>
        </p:spPr>
      </p:sp>
      <p:sp>
        <p:nvSpPr>
          <p:cNvPr id="12" name="Shape 9"/>
          <p:cNvSpPr/>
          <p:nvPr/>
        </p:nvSpPr>
        <p:spPr>
          <a:xfrm>
            <a:off x="7982712" y="2066544"/>
            <a:ext cx="384048" cy="384048"/>
          </a:xfrm>
          <a:prstGeom prst="ellipse">
            <a:avLst/>
          </a:prstGeom>
          <a:solidFill>
            <a:srgbClr val="3A2C20"/>
          </a:solidFill>
          <a:ln w="12700">
            <a:solidFill>
              <a:srgbClr val="3A2C20">
                <a:alpha val="0"/>
              </a:srgbClr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7982712" y="2139696"/>
            <a:ext cx="384048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b="1" dirty="0">
                <a:solidFill>
                  <a:srgbClr val="FFFFF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2</a:t>
            </a:r>
            <a:endParaRPr lang="en-US" sz="950" dirty="0"/>
          </a:p>
        </p:txBody>
      </p:sp>
      <p:sp>
        <p:nvSpPr>
          <p:cNvPr id="14" name="Text 11"/>
          <p:cNvSpPr/>
          <p:nvPr/>
        </p:nvSpPr>
        <p:spPr>
          <a:xfrm>
            <a:off x="6885432" y="2075688"/>
            <a:ext cx="1051560" cy="256032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33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تحديد الوقت</a:t>
            </a:r>
            <a:endParaRPr lang="en-US" sz="1330" dirty="0"/>
          </a:p>
        </p:txBody>
      </p:sp>
      <p:sp>
        <p:nvSpPr>
          <p:cNvPr id="15" name="Text 12"/>
          <p:cNvSpPr/>
          <p:nvPr/>
        </p:nvSpPr>
        <p:spPr>
          <a:xfrm>
            <a:off x="6885432" y="2423160"/>
            <a:ext cx="1499616" cy="429768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09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موعد تجهيز أو استلام الطلب.</a:t>
            </a:r>
            <a:endParaRPr lang="en-US" sz="1090" dirty="0"/>
          </a:p>
        </p:txBody>
      </p:sp>
      <p:sp>
        <p:nvSpPr>
          <p:cNvPr id="16" name="Shape 13"/>
          <p:cNvSpPr/>
          <p:nvPr/>
        </p:nvSpPr>
        <p:spPr>
          <a:xfrm>
            <a:off x="4709160" y="1920240"/>
            <a:ext cx="1828800" cy="1051560"/>
          </a:xfrm>
          <a:prstGeom prst="roundRect">
            <a:avLst>
              <a:gd name="adj" fmla="val 6957"/>
            </a:avLst>
          </a:prstGeom>
          <a:solidFill>
            <a:srgbClr val="F8F4EA"/>
          </a:solidFill>
          <a:ln w="12700">
            <a:solidFill>
              <a:srgbClr val="E3D7C7"/>
            </a:solidFill>
            <a:prstDash val="solid"/>
          </a:ln>
        </p:spPr>
      </p:sp>
      <p:sp>
        <p:nvSpPr>
          <p:cNvPr id="17" name="Shape 14"/>
          <p:cNvSpPr/>
          <p:nvPr/>
        </p:nvSpPr>
        <p:spPr>
          <a:xfrm>
            <a:off x="5971032" y="2066544"/>
            <a:ext cx="384048" cy="384048"/>
          </a:xfrm>
          <a:prstGeom prst="ellipse">
            <a:avLst/>
          </a:prstGeom>
          <a:solidFill>
            <a:srgbClr val="3A2C20"/>
          </a:solidFill>
          <a:ln w="12700">
            <a:solidFill>
              <a:srgbClr val="3A2C20">
                <a:alpha val="0"/>
              </a:srgbClr>
            </a:solidFill>
            <a:prstDash val="solid"/>
          </a:ln>
        </p:spPr>
      </p:sp>
      <p:sp>
        <p:nvSpPr>
          <p:cNvPr id="18" name="Text 15"/>
          <p:cNvSpPr/>
          <p:nvPr/>
        </p:nvSpPr>
        <p:spPr>
          <a:xfrm>
            <a:off x="5971032" y="2139696"/>
            <a:ext cx="384048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b="1" dirty="0">
                <a:solidFill>
                  <a:srgbClr val="FFFFF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3</a:t>
            </a:r>
            <a:endParaRPr lang="en-US" sz="950" dirty="0"/>
          </a:p>
        </p:txBody>
      </p:sp>
      <p:sp>
        <p:nvSpPr>
          <p:cNvPr id="19" name="Text 16"/>
          <p:cNvSpPr/>
          <p:nvPr/>
        </p:nvSpPr>
        <p:spPr>
          <a:xfrm>
            <a:off x="4873752" y="2075688"/>
            <a:ext cx="1051560" cy="256032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33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إشعار الأسرة</a:t>
            </a:r>
            <a:endParaRPr lang="en-US" sz="1330" dirty="0"/>
          </a:p>
        </p:txBody>
      </p:sp>
      <p:sp>
        <p:nvSpPr>
          <p:cNvPr id="20" name="Text 17"/>
          <p:cNvSpPr/>
          <p:nvPr/>
        </p:nvSpPr>
        <p:spPr>
          <a:xfrm>
            <a:off x="4873752" y="2423160"/>
            <a:ext cx="1499616" cy="429768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09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تنبيه فوري مع صوت للطلب الجديد.</a:t>
            </a:r>
            <a:endParaRPr lang="en-US" sz="1090" dirty="0"/>
          </a:p>
        </p:txBody>
      </p:sp>
      <p:sp>
        <p:nvSpPr>
          <p:cNvPr id="21" name="Shape 18"/>
          <p:cNvSpPr/>
          <p:nvPr/>
        </p:nvSpPr>
        <p:spPr>
          <a:xfrm>
            <a:off x="2697480" y="1920240"/>
            <a:ext cx="1828800" cy="1051560"/>
          </a:xfrm>
          <a:prstGeom prst="roundRect">
            <a:avLst>
              <a:gd name="adj" fmla="val 6957"/>
            </a:avLst>
          </a:prstGeom>
          <a:solidFill>
            <a:srgbClr val="F8F4EA"/>
          </a:solidFill>
          <a:ln w="12700">
            <a:solidFill>
              <a:srgbClr val="E3D7C7"/>
            </a:solidFill>
            <a:prstDash val="solid"/>
          </a:ln>
        </p:spPr>
      </p:sp>
      <p:sp>
        <p:nvSpPr>
          <p:cNvPr id="22" name="Shape 19"/>
          <p:cNvSpPr/>
          <p:nvPr/>
        </p:nvSpPr>
        <p:spPr>
          <a:xfrm>
            <a:off x="3959352" y="2066544"/>
            <a:ext cx="384048" cy="384048"/>
          </a:xfrm>
          <a:prstGeom prst="ellipse">
            <a:avLst/>
          </a:prstGeom>
          <a:solidFill>
            <a:srgbClr val="3A2C20"/>
          </a:solidFill>
          <a:ln w="12700">
            <a:solidFill>
              <a:srgbClr val="3A2C20">
                <a:alpha val="0"/>
              </a:srgbClr>
            </a:solidFill>
            <a:prstDash val="solid"/>
          </a:ln>
        </p:spPr>
      </p:sp>
      <p:sp>
        <p:nvSpPr>
          <p:cNvPr id="23" name="Text 20"/>
          <p:cNvSpPr/>
          <p:nvPr/>
        </p:nvSpPr>
        <p:spPr>
          <a:xfrm>
            <a:off x="3959352" y="2139696"/>
            <a:ext cx="384048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b="1" dirty="0">
                <a:solidFill>
                  <a:srgbClr val="FFFFF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4</a:t>
            </a:r>
            <a:endParaRPr lang="en-US" sz="950" dirty="0"/>
          </a:p>
        </p:txBody>
      </p:sp>
      <p:sp>
        <p:nvSpPr>
          <p:cNvPr id="24" name="Text 21"/>
          <p:cNvSpPr/>
          <p:nvPr/>
        </p:nvSpPr>
        <p:spPr>
          <a:xfrm>
            <a:off x="2862072" y="2075688"/>
            <a:ext cx="1051560" cy="256032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33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القبول والتجهيز</a:t>
            </a:r>
            <a:endParaRPr lang="en-US" sz="1330" dirty="0"/>
          </a:p>
        </p:txBody>
      </p:sp>
      <p:sp>
        <p:nvSpPr>
          <p:cNvPr id="25" name="Text 22"/>
          <p:cNvSpPr/>
          <p:nvPr/>
        </p:nvSpPr>
        <p:spPr>
          <a:xfrm>
            <a:off x="2862072" y="2423160"/>
            <a:ext cx="1499616" cy="429768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09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الأسرة تحدث حالة الطلب مرحلة بمرحلة.</a:t>
            </a:r>
            <a:endParaRPr lang="en-US" sz="1090" dirty="0"/>
          </a:p>
        </p:txBody>
      </p:sp>
      <p:sp>
        <p:nvSpPr>
          <p:cNvPr id="26" name="Shape 23"/>
          <p:cNvSpPr/>
          <p:nvPr/>
        </p:nvSpPr>
        <p:spPr>
          <a:xfrm>
            <a:off x="6720840" y="4069080"/>
            <a:ext cx="1828800" cy="1051560"/>
          </a:xfrm>
          <a:prstGeom prst="roundRect">
            <a:avLst>
              <a:gd name="adj" fmla="val 6957"/>
            </a:avLst>
          </a:prstGeom>
          <a:solidFill>
            <a:srgbClr val="F8F4EA"/>
          </a:solidFill>
          <a:ln w="12700">
            <a:solidFill>
              <a:srgbClr val="E3D7C7"/>
            </a:solidFill>
            <a:prstDash val="solid"/>
          </a:ln>
        </p:spPr>
      </p:sp>
      <p:sp>
        <p:nvSpPr>
          <p:cNvPr id="27" name="Shape 24"/>
          <p:cNvSpPr/>
          <p:nvPr/>
        </p:nvSpPr>
        <p:spPr>
          <a:xfrm>
            <a:off x="7982712" y="4215384"/>
            <a:ext cx="384048" cy="384048"/>
          </a:xfrm>
          <a:prstGeom prst="ellipse">
            <a:avLst/>
          </a:prstGeom>
          <a:solidFill>
            <a:srgbClr val="3A2C20"/>
          </a:solidFill>
          <a:ln w="12700">
            <a:solidFill>
              <a:srgbClr val="3A2C20">
                <a:alpha val="0"/>
              </a:srgbClr>
            </a:solidFill>
            <a:prstDash val="solid"/>
          </a:ln>
        </p:spPr>
      </p:sp>
      <p:sp>
        <p:nvSpPr>
          <p:cNvPr id="28" name="Text 25"/>
          <p:cNvSpPr/>
          <p:nvPr/>
        </p:nvSpPr>
        <p:spPr>
          <a:xfrm>
            <a:off x="7982712" y="4288536"/>
            <a:ext cx="384048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b="1" dirty="0">
                <a:solidFill>
                  <a:srgbClr val="FFFFF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5</a:t>
            </a:r>
            <a:endParaRPr lang="en-US" sz="950" dirty="0"/>
          </a:p>
        </p:txBody>
      </p:sp>
      <p:sp>
        <p:nvSpPr>
          <p:cNvPr id="29" name="Text 26"/>
          <p:cNvSpPr/>
          <p:nvPr/>
        </p:nvSpPr>
        <p:spPr>
          <a:xfrm>
            <a:off x="6885432" y="4224528"/>
            <a:ext cx="1051560" cy="256032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33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إسناد المندوب</a:t>
            </a:r>
            <a:endParaRPr lang="en-US" sz="1330" dirty="0"/>
          </a:p>
        </p:txBody>
      </p:sp>
      <p:sp>
        <p:nvSpPr>
          <p:cNvPr id="30" name="Text 27"/>
          <p:cNvSpPr/>
          <p:nvPr/>
        </p:nvSpPr>
        <p:spPr>
          <a:xfrm>
            <a:off x="6885432" y="4572000"/>
            <a:ext cx="1499616" cy="429768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09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تحديد مندوب مناسب حسب الحالة والموقع.</a:t>
            </a:r>
            <a:endParaRPr lang="en-US" sz="1090" dirty="0"/>
          </a:p>
        </p:txBody>
      </p:sp>
      <p:sp>
        <p:nvSpPr>
          <p:cNvPr id="31" name="Shape 28"/>
          <p:cNvSpPr/>
          <p:nvPr/>
        </p:nvSpPr>
        <p:spPr>
          <a:xfrm>
            <a:off x="4709160" y="4069080"/>
            <a:ext cx="1828800" cy="1051560"/>
          </a:xfrm>
          <a:prstGeom prst="roundRect">
            <a:avLst>
              <a:gd name="adj" fmla="val 6957"/>
            </a:avLst>
          </a:prstGeom>
          <a:solidFill>
            <a:srgbClr val="F8F4EA"/>
          </a:solidFill>
          <a:ln w="12700">
            <a:solidFill>
              <a:srgbClr val="E3D7C7"/>
            </a:solidFill>
            <a:prstDash val="solid"/>
          </a:ln>
        </p:spPr>
      </p:sp>
      <p:sp>
        <p:nvSpPr>
          <p:cNvPr id="32" name="Shape 29"/>
          <p:cNvSpPr/>
          <p:nvPr/>
        </p:nvSpPr>
        <p:spPr>
          <a:xfrm>
            <a:off x="5971032" y="4215384"/>
            <a:ext cx="384048" cy="384048"/>
          </a:xfrm>
          <a:prstGeom prst="ellipse">
            <a:avLst/>
          </a:prstGeom>
          <a:solidFill>
            <a:srgbClr val="3A2C20"/>
          </a:solidFill>
          <a:ln w="12700">
            <a:solidFill>
              <a:srgbClr val="3A2C20">
                <a:alpha val="0"/>
              </a:srgbClr>
            </a:solidFill>
            <a:prstDash val="solid"/>
          </a:ln>
        </p:spPr>
      </p:sp>
      <p:sp>
        <p:nvSpPr>
          <p:cNvPr id="33" name="Text 30"/>
          <p:cNvSpPr/>
          <p:nvPr/>
        </p:nvSpPr>
        <p:spPr>
          <a:xfrm>
            <a:off x="5971032" y="4288536"/>
            <a:ext cx="384048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b="1" dirty="0">
                <a:solidFill>
                  <a:srgbClr val="FFFFF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6</a:t>
            </a:r>
            <a:endParaRPr lang="en-US" sz="950" dirty="0"/>
          </a:p>
        </p:txBody>
      </p:sp>
      <p:sp>
        <p:nvSpPr>
          <p:cNvPr id="34" name="Text 31"/>
          <p:cNvSpPr/>
          <p:nvPr/>
        </p:nvSpPr>
        <p:spPr>
          <a:xfrm>
            <a:off x="4873752" y="4224528"/>
            <a:ext cx="1051560" cy="256032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33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تسليم وإغلاق</a:t>
            </a:r>
            <a:endParaRPr lang="en-US" sz="1330" dirty="0"/>
          </a:p>
        </p:txBody>
      </p:sp>
      <p:sp>
        <p:nvSpPr>
          <p:cNvPr id="35" name="Text 32"/>
          <p:cNvSpPr/>
          <p:nvPr/>
        </p:nvSpPr>
        <p:spPr>
          <a:xfrm>
            <a:off x="4873752" y="4572000"/>
            <a:ext cx="1499616" cy="429768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09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التأكيد ثم إغلاق الطلب تلقائيًا.</a:t>
            </a:r>
            <a:endParaRPr lang="en-US" sz="1090" dirty="0"/>
          </a:p>
        </p:txBody>
      </p:sp>
      <p:sp>
        <p:nvSpPr>
          <p:cNvPr id="36" name="Text 33"/>
          <p:cNvSpPr/>
          <p:nvPr/>
        </p:nvSpPr>
        <p:spPr>
          <a:xfrm>
            <a:off x="502920" y="6446520"/>
            <a:ext cx="32918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80" dirty="0">
                <a:solidFill>
                  <a:srgbClr val="A89F94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أُسر طويق المنتجة  |  4</a:t>
            </a:r>
            <a:endParaRPr lang="en-US" sz="88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365760" y="651052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A89F94"/>
                </a:solidFill>
              </a:defRPr>
            </a:lvl1pPr>
          </a:lstStyle>
          <a:p>
            <a:pPr algn="l"/>
            <a:fld id="{F7021451-1387-4CA6-816F-3879F97B5CBC}" type="slidenum">
              <a:rPr b="0" lang="en-US"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2EFE3"/>
          </a:solidFill>
          <a:ln w="12700">
            <a:solidFill>
              <a:srgbClr val="F2EFE3">
                <a:alpha val="0"/>
              </a:srgbClr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0"/>
            <a:ext cx="164592" cy="6858000"/>
          </a:xfrm>
          <a:prstGeom prst="rect">
            <a:avLst/>
          </a:prstGeom>
          <a:solidFill>
            <a:srgbClr val="3A2C20"/>
          </a:solidFill>
          <a:ln w="12700">
            <a:solidFill>
              <a:srgbClr val="3A2C20">
                <a:alpha val="0"/>
              </a:srgbClr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256032" y="0"/>
            <a:ext cx="73152" cy="6858000"/>
          </a:xfrm>
          <a:prstGeom prst="rect">
            <a:avLst/>
          </a:prstGeom>
          <a:solidFill>
            <a:srgbClr val="A89F94">
              <a:alpha val="75000"/>
            </a:srgbClr>
          </a:solidFill>
          <a:ln w="12700">
            <a:solidFill>
              <a:srgbClr val="A89F94">
                <a:alpha val="0"/>
              </a:srgbClr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11932920" y="0"/>
            <a:ext cx="146304" cy="6858000"/>
          </a:xfrm>
          <a:prstGeom prst="rect">
            <a:avLst/>
          </a:prstGeom>
          <a:solidFill>
            <a:srgbClr val="3A2C20">
              <a:alpha val="92000"/>
            </a:srgbClr>
          </a:solidFill>
          <a:ln w="12700">
            <a:solidFill>
              <a:srgbClr val="3A2C20">
                <a:alpha val="0"/>
              </a:srgbClr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11823192" y="0"/>
            <a:ext cx="54864" cy="6858000"/>
          </a:xfrm>
          <a:prstGeom prst="rect">
            <a:avLst/>
          </a:prstGeom>
          <a:solidFill>
            <a:srgbClr val="C9A45B">
              <a:alpha val="80000"/>
            </a:srgbClr>
          </a:solidFill>
          <a:ln w="12700">
            <a:solidFill>
              <a:srgbClr val="C9A45B">
                <a:alpha val="0"/>
              </a:srgbClr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080760" y="329184"/>
            <a:ext cx="516636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280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المستخدمون والصلاحيات</a:t>
            </a:r>
            <a:endParaRPr lang="en-US" sz="2800" dirty="0"/>
          </a:p>
        </p:txBody>
      </p:sp>
      <p:sp>
        <p:nvSpPr>
          <p:cNvPr id="8" name="Text 6"/>
          <p:cNvSpPr/>
          <p:nvPr/>
        </p:nvSpPr>
        <p:spPr>
          <a:xfrm>
            <a:off x="6080760" y="896112"/>
            <a:ext cx="51663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25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كل طرف يشوف اللي يخصه فقط، والإدارة تتابع الصورة كاملة</a:t>
            </a:r>
            <a:endParaRPr lang="en-US" sz="1250" dirty="0"/>
          </a:p>
        </p:txBody>
      </p:sp>
      <p:pic>
        <p:nvPicPr>
          <p:cNvPr id="9" name="Image 0" descr="/mnt/data/logo_osar_tuwaiq_cropp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0179" y="320040"/>
            <a:ext cx="1182882" cy="685800"/>
          </a:xfrm>
          <a:prstGeom prst="rect">
            <a:avLst/>
          </a:prstGeom>
        </p:spPr>
      </p:pic>
      <p:sp>
        <p:nvSpPr>
          <p:cNvPr id="10" name="Shape 7"/>
          <p:cNvSpPr/>
          <p:nvPr/>
        </p:nvSpPr>
        <p:spPr>
          <a:xfrm>
            <a:off x="502920" y="1298448"/>
            <a:ext cx="10972800" cy="22860"/>
          </a:xfrm>
          <a:prstGeom prst="rect">
            <a:avLst/>
          </a:prstGeom>
          <a:solidFill>
            <a:srgbClr val="C9A45B"/>
          </a:solidFill>
          <a:ln w="12700">
            <a:solidFill>
              <a:srgbClr val="C9A45B">
                <a:alpha val="0"/>
              </a:srgbClr>
            </a:solidFill>
            <a:prstDash val="solid"/>
          </a:ln>
        </p:spPr>
      </p:sp>
      <p:sp>
        <p:nvSpPr>
          <p:cNvPr id="11" name="Shape 8"/>
          <p:cNvSpPr/>
          <p:nvPr/>
        </p:nvSpPr>
        <p:spPr>
          <a:xfrm>
            <a:off x="8092440" y="1691640"/>
            <a:ext cx="3364992" cy="1874520"/>
          </a:xfrm>
          <a:prstGeom prst="roundRect">
            <a:avLst>
              <a:gd name="adj" fmla="val 3902"/>
            </a:avLst>
          </a:prstGeom>
          <a:solidFill>
            <a:srgbClr val="F8F4EA"/>
          </a:solidFill>
          <a:ln w="12700">
            <a:solidFill>
              <a:srgbClr val="E2D7C8"/>
            </a:solidFill>
            <a:prstDash val="solid"/>
          </a:ln>
        </p:spPr>
      </p:sp>
      <p:sp>
        <p:nvSpPr>
          <p:cNvPr id="12" name="Shape 9"/>
          <p:cNvSpPr/>
          <p:nvPr/>
        </p:nvSpPr>
        <p:spPr>
          <a:xfrm>
            <a:off x="11356848" y="1691640"/>
            <a:ext cx="100584" cy="1874520"/>
          </a:xfrm>
          <a:prstGeom prst="rect">
            <a:avLst/>
          </a:prstGeom>
          <a:solidFill>
            <a:srgbClr val="C9A45B"/>
          </a:solidFill>
          <a:ln w="12700">
            <a:solidFill>
              <a:srgbClr val="C9A45B">
                <a:alpha val="0"/>
              </a:srgbClr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8321040" y="1856232"/>
            <a:ext cx="2907792" cy="329184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80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العميل</a:t>
            </a:r>
            <a:endParaRPr lang="en-US" sz="1800" dirty="0"/>
          </a:p>
        </p:txBody>
      </p:sp>
      <p:sp>
        <p:nvSpPr>
          <p:cNvPr id="14" name="Text 11"/>
          <p:cNvSpPr/>
          <p:nvPr/>
        </p:nvSpPr>
        <p:spPr>
          <a:xfrm>
            <a:off x="8321040" y="2221992"/>
            <a:ext cx="2907792" cy="1216152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33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• تسجيل أو طلب سريع</a:t>
            </a:r>
            <a:endParaRPr lang="en-US" sz="1330" dirty="0"/>
          </a:p>
          <a:p>
            <a:pPr algn="r" indent="0" marL="0">
              <a:buNone/>
            </a:pPr>
            <a:r>
              <a:rPr lang="en-US" sz="133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• حفظ وتعديل البيانات</a:t>
            </a:r>
            <a:endParaRPr lang="en-US" sz="1330" dirty="0"/>
          </a:p>
          <a:p>
            <a:pPr algn="r" indent="0" marL="0">
              <a:buNone/>
            </a:pPr>
            <a:r>
              <a:rPr lang="en-US" sz="133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• تحديد موقعه من الخريطة</a:t>
            </a:r>
            <a:endParaRPr lang="en-US" sz="1330" dirty="0"/>
          </a:p>
          <a:p>
            <a:pPr algn="r" indent="0" marL="0">
              <a:buNone/>
            </a:pPr>
            <a:r>
              <a:rPr lang="en-US" sz="133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• متابعة مراحل الطلب</a:t>
            </a:r>
            <a:endParaRPr lang="en-US" sz="1330" dirty="0"/>
          </a:p>
        </p:txBody>
      </p:sp>
      <p:sp>
        <p:nvSpPr>
          <p:cNvPr id="15" name="Shape 12"/>
          <p:cNvSpPr/>
          <p:nvPr/>
        </p:nvSpPr>
        <p:spPr>
          <a:xfrm>
            <a:off x="4407408" y="1691640"/>
            <a:ext cx="3364992" cy="1874520"/>
          </a:xfrm>
          <a:prstGeom prst="roundRect">
            <a:avLst>
              <a:gd name="adj" fmla="val 3902"/>
            </a:avLst>
          </a:prstGeom>
          <a:solidFill>
            <a:srgbClr val="F8F4EA"/>
          </a:solidFill>
          <a:ln w="12700">
            <a:solidFill>
              <a:srgbClr val="E2D7C8"/>
            </a:solidFill>
            <a:prstDash val="solid"/>
          </a:ln>
        </p:spPr>
      </p:sp>
      <p:sp>
        <p:nvSpPr>
          <p:cNvPr id="16" name="Shape 13"/>
          <p:cNvSpPr/>
          <p:nvPr/>
        </p:nvSpPr>
        <p:spPr>
          <a:xfrm>
            <a:off x="7671816" y="1691640"/>
            <a:ext cx="100584" cy="1874520"/>
          </a:xfrm>
          <a:prstGeom prst="rect">
            <a:avLst/>
          </a:prstGeom>
          <a:solidFill>
            <a:srgbClr val="3A2C20"/>
          </a:solidFill>
          <a:ln w="12700">
            <a:solidFill>
              <a:srgbClr val="3A2C20">
                <a:alpha val="0"/>
              </a:srgbClr>
            </a:solidFill>
            <a:prstDash val="solid"/>
          </a:ln>
        </p:spPr>
      </p:sp>
      <p:sp>
        <p:nvSpPr>
          <p:cNvPr id="17" name="Text 14"/>
          <p:cNvSpPr/>
          <p:nvPr/>
        </p:nvSpPr>
        <p:spPr>
          <a:xfrm>
            <a:off x="4636008" y="1856232"/>
            <a:ext cx="2907792" cy="329184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80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الأسرة المنتجة</a:t>
            </a:r>
            <a:endParaRPr lang="en-US" sz="1800" dirty="0"/>
          </a:p>
        </p:txBody>
      </p:sp>
      <p:sp>
        <p:nvSpPr>
          <p:cNvPr id="18" name="Text 15"/>
          <p:cNvSpPr/>
          <p:nvPr/>
        </p:nvSpPr>
        <p:spPr>
          <a:xfrm>
            <a:off x="4636008" y="2221992"/>
            <a:ext cx="2907792" cy="1216152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33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• استقبال الطلبات</a:t>
            </a:r>
            <a:endParaRPr lang="en-US" sz="1330" dirty="0"/>
          </a:p>
          <a:p>
            <a:pPr algn="r" indent="0" marL="0">
              <a:buNone/>
            </a:pPr>
            <a:r>
              <a:rPr lang="en-US" sz="133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• قبول أو رفض</a:t>
            </a:r>
            <a:endParaRPr lang="en-US" sz="1330" dirty="0"/>
          </a:p>
          <a:p>
            <a:pPr algn="r" indent="0" marL="0">
              <a:buNone/>
            </a:pPr>
            <a:r>
              <a:rPr lang="en-US" sz="133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• تحديث التجهيز</a:t>
            </a:r>
            <a:endParaRPr lang="en-US" sz="1330" dirty="0"/>
          </a:p>
          <a:p>
            <a:pPr algn="r" indent="0" marL="0">
              <a:buNone/>
            </a:pPr>
            <a:r>
              <a:rPr lang="en-US" sz="133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• إدارة المنتجات والتوفر</a:t>
            </a:r>
            <a:endParaRPr lang="en-US" sz="1330" dirty="0"/>
          </a:p>
        </p:txBody>
      </p:sp>
      <p:sp>
        <p:nvSpPr>
          <p:cNvPr id="19" name="Shape 16"/>
          <p:cNvSpPr/>
          <p:nvPr/>
        </p:nvSpPr>
        <p:spPr>
          <a:xfrm>
            <a:off x="713232" y="1691640"/>
            <a:ext cx="3364992" cy="1874520"/>
          </a:xfrm>
          <a:prstGeom prst="roundRect">
            <a:avLst>
              <a:gd name="adj" fmla="val 3902"/>
            </a:avLst>
          </a:prstGeom>
          <a:solidFill>
            <a:srgbClr val="F8F4EA"/>
          </a:solidFill>
          <a:ln w="12700">
            <a:solidFill>
              <a:srgbClr val="E2D7C8"/>
            </a:solidFill>
            <a:prstDash val="solid"/>
          </a:ln>
        </p:spPr>
      </p:sp>
      <p:sp>
        <p:nvSpPr>
          <p:cNvPr id="20" name="Shape 17"/>
          <p:cNvSpPr/>
          <p:nvPr/>
        </p:nvSpPr>
        <p:spPr>
          <a:xfrm>
            <a:off x="3977640" y="1691640"/>
            <a:ext cx="100584" cy="1874520"/>
          </a:xfrm>
          <a:prstGeom prst="rect">
            <a:avLst/>
          </a:prstGeom>
          <a:solidFill>
            <a:srgbClr val="A89F94"/>
          </a:solidFill>
          <a:ln w="12700">
            <a:solidFill>
              <a:srgbClr val="A89F94">
                <a:alpha val="0"/>
              </a:srgbClr>
            </a:solidFill>
            <a:prstDash val="solid"/>
          </a:ln>
        </p:spPr>
      </p:sp>
      <p:sp>
        <p:nvSpPr>
          <p:cNvPr id="21" name="Text 18"/>
          <p:cNvSpPr/>
          <p:nvPr/>
        </p:nvSpPr>
        <p:spPr>
          <a:xfrm>
            <a:off x="941832" y="1856232"/>
            <a:ext cx="2907792" cy="329184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80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المندوب</a:t>
            </a:r>
            <a:endParaRPr lang="en-US" sz="1800" dirty="0"/>
          </a:p>
        </p:txBody>
      </p:sp>
      <p:sp>
        <p:nvSpPr>
          <p:cNvPr id="22" name="Text 19"/>
          <p:cNvSpPr/>
          <p:nvPr/>
        </p:nvSpPr>
        <p:spPr>
          <a:xfrm>
            <a:off x="941832" y="2221992"/>
            <a:ext cx="2907792" cy="1216152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33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• الطلبات المسندة</a:t>
            </a:r>
            <a:endParaRPr lang="en-US" sz="1330" dirty="0"/>
          </a:p>
          <a:p>
            <a:pPr algn="r" indent="0" marL="0">
              <a:buNone/>
            </a:pPr>
            <a:r>
              <a:rPr lang="en-US" sz="133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• حالة الاستلام والتسليم</a:t>
            </a:r>
            <a:endParaRPr lang="en-US" sz="1330" dirty="0"/>
          </a:p>
          <a:p>
            <a:pPr algn="r" indent="0" marL="0">
              <a:buNone/>
            </a:pPr>
            <a:r>
              <a:rPr lang="en-US" sz="133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• موقع العميل</a:t>
            </a:r>
            <a:endParaRPr lang="en-US" sz="1330" dirty="0"/>
          </a:p>
          <a:p>
            <a:pPr algn="r" indent="0" marL="0">
              <a:buNone/>
            </a:pPr>
            <a:r>
              <a:rPr lang="en-US" sz="133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• إثبات التسليم</a:t>
            </a:r>
            <a:endParaRPr lang="en-US" sz="1330" dirty="0"/>
          </a:p>
        </p:txBody>
      </p:sp>
      <p:sp>
        <p:nvSpPr>
          <p:cNvPr id="23" name="Shape 20"/>
          <p:cNvSpPr/>
          <p:nvPr/>
        </p:nvSpPr>
        <p:spPr>
          <a:xfrm>
            <a:off x="5669280" y="4069080"/>
            <a:ext cx="5788152" cy="1417320"/>
          </a:xfrm>
          <a:prstGeom prst="roundRect">
            <a:avLst>
              <a:gd name="adj" fmla="val 5161"/>
            </a:avLst>
          </a:prstGeom>
          <a:solidFill>
            <a:srgbClr val="F8F4EA"/>
          </a:solidFill>
          <a:ln w="12700">
            <a:solidFill>
              <a:srgbClr val="E2D7C8"/>
            </a:solidFill>
            <a:prstDash val="solid"/>
          </a:ln>
        </p:spPr>
      </p:sp>
      <p:sp>
        <p:nvSpPr>
          <p:cNvPr id="24" name="Shape 21"/>
          <p:cNvSpPr/>
          <p:nvPr/>
        </p:nvSpPr>
        <p:spPr>
          <a:xfrm>
            <a:off x="11356848" y="4069080"/>
            <a:ext cx="100584" cy="1417320"/>
          </a:xfrm>
          <a:prstGeom prst="rect">
            <a:avLst/>
          </a:prstGeom>
          <a:solidFill>
            <a:srgbClr val="503A2A"/>
          </a:solidFill>
          <a:ln w="12700">
            <a:solidFill>
              <a:srgbClr val="503A2A">
                <a:alpha val="0"/>
              </a:srgbClr>
            </a:solidFill>
            <a:prstDash val="solid"/>
          </a:ln>
        </p:spPr>
      </p:sp>
      <p:sp>
        <p:nvSpPr>
          <p:cNvPr id="25" name="Text 22"/>
          <p:cNvSpPr/>
          <p:nvPr/>
        </p:nvSpPr>
        <p:spPr>
          <a:xfrm>
            <a:off x="5897880" y="4233672"/>
            <a:ext cx="5330952" cy="329184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70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الإدارة</a:t>
            </a:r>
            <a:endParaRPr lang="en-US" sz="1700" dirty="0"/>
          </a:p>
        </p:txBody>
      </p:sp>
      <p:sp>
        <p:nvSpPr>
          <p:cNvPr id="26" name="Text 23"/>
          <p:cNvSpPr/>
          <p:nvPr/>
        </p:nvSpPr>
        <p:spPr>
          <a:xfrm>
            <a:off x="5897880" y="4599432"/>
            <a:ext cx="5330952" cy="758952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36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تحكم بالصلاحيات، مراقبة التشغيل، إغلاق الطلبات، مراجعة التقارير، ومعالجة الحالات الاستثنائية.</a:t>
            </a:r>
            <a:endParaRPr lang="en-US" sz="1360" dirty="0"/>
          </a:p>
        </p:txBody>
      </p:sp>
      <p:sp>
        <p:nvSpPr>
          <p:cNvPr id="27" name="Shape 24"/>
          <p:cNvSpPr/>
          <p:nvPr/>
        </p:nvSpPr>
        <p:spPr>
          <a:xfrm>
            <a:off x="713232" y="4069080"/>
            <a:ext cx="4617720" cy="1417320"/>
          </a:xfrm>
          <a:prstGeom prst="roundRect">
            <a:avLst>
              <a:gd name="adj" fmla="val 5161"/>
            </a:avLst>
          </a:prstGeom>
          <a:solidFill>
            <a:srgbClr val="F8F4EA"/>
          </a:solidFill>
          <a:ln w="12700">
            <a:solidFill>
              <a:srgbClr val="E2D7C8"/>
            </a:solidFill>
            <a:prstDash val="solid"/>
          </a:ln>
        </p:spPr>
      </p:sp>
      <p:sp>
        <p:nvSpPr>
          <p:cNvPr id="28" name="Shape 25"/>
          <p:cNvSpPr/>
          <p:nvPr/>
        </p:nvSpPr>
        <p:spPr>
          <a:xfrm>
            <a:off x="5230368" y="4069080"/>
            <a:ext cx="100584" cy="1417320"/>
          </a:xfrm>
          <a:prstGeom prst="rect">
            <a:avLst/>
          </a:prstGeom>
          <a:solidFill>
            <a:srgbClr val="C9A45B"/>
          </a:solidFill>
          <a:ln w="12700">
            <a:solidFill>
              <a:srgbClr val="C9A45B">
                <a:alpha val="0"/>
              </a:srgbClr>
            </a:solidFill>
            <a:prstDash val="solid"/>
          </a:ln>
        </p:spPr>
      </p:sp>
      <p:sp>
        <p:nvSpPr>
          <p:cNvPr id="29" name="Text 26"/>
          <p:cNvSpPr/>
          <p:nvPr/>
        </p:nvSpPr>
        <p:spPr>
          <a:xfrm>
            <a:off x="941832" y="4233672"/>
            <a:ext cx="4160520" cy="329184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70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قاعدة مهمة</a:t>
            </a:r>
            <a:endParaRPr lang="en-US" sz="1700" dirty="0"/>
          </a:p>
        </p:txBody>
      </p:sp>
      <p:sp>
        <p:nvSpPr>
          <p:cNvPr id="30" name="Text 27"/>
          <p:cNvSpPr/>
          <p:nvPr/>
        </p:nvSpPr>
        <p:spPr>
          <a:xfrm>
            <a:off x="941832" y="4599432"/>
            <a:ext cx="4160520" cy="758952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36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النظام مبني على فصل واضح بين الأدوار، بحيث تكون التجربة سهلة ومحمية لكل مستخدم.</a:t>
            </a:r>
            <a:endParaRPr lang="en-US" sz="1360" dirty="0"/>
          </a:p>
        </p:txBody>
      </p:sp>
      <p:sp>
        <p:nvSpPr>
          <p:cNvPr id="31" name="Text 28"/>
          <p:cNvSpPr/>
          <p:nvPr/>
        </p:nvSpPr>
        <p:spPr>
          <a:xfrm>
            <a:off x="502920" y="6446520"/>
            <a:ext cx="32918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80" dirty="0">
                <a:solidFill>
                  <a:srgbClr val="A89F94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أُسر طويق المنتجة  |  5</a:t>
            </a:r>
            <a:endParaRPr lang="en-US" sz="88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365760" y="651052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A89F94"/>
                </a:solidFill>
              </a:defRPr>
            </a:lvl1pPr>
          </a:lstStyle>
          <a:p>
            <a:pPr algn="l"/>
            <a:fld id="{F7021451-1387-4CA6-816F-3879F97B5CBC}" type="slidenum">
              <a:rPr b="0" lang="en-US"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8F4E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080760" y="329184"/>
            <a:ext cx="516636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280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واجهة العميل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080760" y="896112"/>
            <a:ext cx="51663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25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تجربة طلب سهلة وواضحة، وتفاصيل محفوظة للزيارات القادمة</a:t>
            </a:r>
            <a:endParaRPr lang="en-US" sz="1250" dirty="0"/>
          </a:p>
        </p:txBody>
      </p:sp>
      <p:pic>
        <p:nvPicPr>
          <p:cNvPr id="4" name="Image 0" descr="/mnt/data/logo_osar_tuwaiq_cropp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0179" y="320040"/>
            <a:ext cx="1182882" cy="685800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502920" y="1298448"/>
            <a:ext cx="10972800" cy="22860"/>
          </a:xfrm>
          <a:prstGeom prst="rect">
            <a:avLst/>
          </a:prstGeom>
          <a:solidFill>
            <a:srgbClr val="C9A45B"/>
          </a:solidFill>
          <a:ln w="12700">
            <a:solidFill>
              <a:srgbClr val="C9A45B">
                <a:alpha val="0"/>
              </a:srgbClr>
            </a:solidFill>
            <a:prstDash val="solid"/>
          </a:ln>
        </p:spPr>
      </p:sp>
      <p:pic>
        <p:nvPicPr>
          <p:cNvPr id="6" name="Image 1" descr="/mnt/data/a_clean_modern_ui_ux_marketing_illustration_dash_batch_2.png">    </p:cNvPr>
          <p:cNvPicPr>
            <a:picLocks noChangeAspect="1"/>
          </p:cNvPicPr>
          <p:nvPr/>
        </p:nvPicPr>
        <p:blipFill>
          <a:blip r:embed="rId2"/>
          <a:srcRect l="0" r="36851" t="0" b="0"/>
          <a:stretch/>
        </p:blipFill>
        <p:spPr>
          <a:xfrm>
            <a:off x="457200" y="1572768"/>
            <a:ext cx="5212080" cy="4645152"/>
          </a:xfrm>
          <a:prstGeom prst="rect">
            <a:avLst/>
          </a:prstGeom>
        </p:spPr>
      </p:pic>
      <p:sp>
        <p:nvSpPr>
          <p:cNvPr id="7" name="Shape 3"/>
          <p:cNvSpPr/>
          <p:nvPr/>
        </p:nvSpPr>
        <p:spPr>
          <a:xfrm>
            <a:off x="8595360" y="1627632"/>
            <a:ext cx="2423160" cy="338328"/>
          </a:xfrm>
          <a:prstGeom prst="roundRect">
            <a:avLst>
              <a:gd name="adj" fmla="val 21622"/>
            </a:avLst>
          </a:prstGeom>
          <a:solidFill>
            <a:srgbClr val="3A2C20"/>
          </a:solidFill>
          <a:ln w="12700">
            <a:solidFill>
              <a:srgbClr val="3A2C20">
                <a:alpha val="0"/>
              </a:srgbClr>
            </a:solidFill>
            <a:prstDash val="solid"/>
          </a:ln>
        </p:spPr>
      </p:sp>
      <p:sp>
        <p:nvSpPr>
          <p:cNvPr id="8" name="Text 4"/>
          <p:cNvSpPr/>
          <p:nvPr/>
        </p:nvSpPr>
        <p:spPr>
          <a:xfrm>
            <a:off x="8705088" y="1682496"/>
            <a:ext cx="2203704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FFFFFF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رحلة عميل مختصرة</a:t>
            </a:r>
            <a:endParaRPr lang="en-US" sz="1050" dirty="0"/>
          </a:p>
        </p:txBody>
      </p:sp>
      <p:sp>
        <p:nvSpPr>
          <p:cNvPr id="9" name="Shape 5"/>
          <p:cNvSpPr/>
          <p:nvPr/>
        </p:nvSpPr>
        <p:spPr>
          <a:xfrm>
            <a:off x="6492240" y="2148840"/>
            <a:ext cx="4736592" cy="786384"/>
          </a:xfrm>
          <a:prstGeom prst="roundRect">
            <a:avLst>
              <a:gd name="adj" fmla="val 9302"/>
            </a:avLst>
          </a:prstGeom>
          <a:solidFill>
            <a:srgbClr val="F8F4EA"/>
          </a:solidFill>
          <a:ln w="12700">
            <a:solidFill>
              <a:srgbClr val="E2D7C8"/>
            </a:solidFill>
            <a:prstDash val="solid"/>
          </a:ln>
        </p:spPr>
      </p:sp>
      <p:sp>
        <p:nvSpPr>
          <p:cNvPr id="10" name="Shape 6"/>
          <p:cNvSpPr/>
          <p:nvPr/>
        </p:nvSpPr>
        <p:spPr>
          <a:xfrm>
            <a:off x="11128248" y="2148840"/>
            <a:ext cx="100584" cy="786384"/>
          </a:xfrm>
          <a:prstGeom prst="rect">
            <a:avLst/>
          </a:prstGeom>
          <a:solidFill>
            <a:srgbClr val="C9A45B"/>
          </a:solidFill>
          <a:ln w="12700">
            <a:solidFill>
              <a:srgbClr val="C9A45B">
                <a:alpha val="0"/>
              </a:srgbClr>
            </a:solidFill>
            <a:prstDash val="solid"/>
          </a:ln>
        </p:spPr>
      </p:sp>
      <p:sp>
        <p:nvSpPr>
          <p:cNvPr id="11" name="Text 7"/>
          <p:cNvSpPr/>
          <p:nvPr/>
        </p:nvSpPr>
        <p:spPr>
          <a:xfrm>
            <a:off x="6720840" y="2313432"/>
            <a:ext cx="4279392" cy="329184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60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اختيار المنتجات</a:t>
            </a:r>
            <a:endParaRPr lang="en-US" sz="1600" dirty="0"/>
          </a:p>
        </p:txBody>
      </p:sp>
      <p:sp>
        <p:nvSpPr>
          <p:cNvPr id="12" name="Text 8"/>
          <p:cNvSpPr/>
          <p:nvPr/>
        </p:nvSpPr>
        <p:spPr>
          <a:xfrm>
            <a:off x="6720840" y="2679192"/>
            <a:ext cx="4279392" cy="128016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23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عرض منتجات الأسرة، الصور، السعر، والتوفر.</a:t>
            </a:r>
            <a:endParaRPr lang="en-US" sz="1230" dirty="0"/>
          </a:p>
        </p:txBody>
      </p:sp>
      <p:sp>
        <p:nvSpPr>
          <p:cNvPr id="13" name="Shape 9"/>
          <p:cNvSpPr/>
          <p:nvPr/>
        </p:nvSpPr>
        <p:spPr>
          <a:xfrm>
            <a:off x="6492240" y="3154680"/>
            <a:ext cx="4736592" cy="786384"/>
          </a:xfrm>
          <a:prstGeom prst="roundRect">
            <a:avLst>
              <a:gd name="adj" fmla="val 9302"/>
            </a:avLst>
          </a:prstGeom>
          <a:solidFill>
            <a:srgbClr val="F8F4EA"/>
          </a:solidFill>
          <a:ln w="12700">
            <a:solidFill>
              <a:srgbClr val="E2D7C8"/>
            </a:solidFill>
            <a:prstDash val="solid"/>
          </a:ln>
        </p:spPr>
      </p:sp>
      <p:sp>
        <p:nvSpPr>
          <p:cNvPr id="14" name="Shape 10"/>
          <p:cNvSpPr/>
          <p:nvPr/>
        </p:nvSpPr>
        <p:spPr>
          <a:xfrm>
            <a:off x="11128248" y="3154680"/>
            <a:ext cx="100584" cy="786384"/>
          </a:xfrm>
          <a:prstGeom prst="rect">
            <a:avLst/>
          </a:prstGeom>
          <a:solidFill>
            <a:srgbClr val="3A2C20"/>
          </a:solidFill>
          <a:ln w="12700">
            <a:solidFill>
              <a:srgbClr val="3A2C20">
                <a:alpha val="0"/>
              </a:srgbClr>
            </a:solidFill>
            <a:prstDash val="solid"/>
          </a:ln>
        </p:spPr>
      </p:sp>
      <p:sp>
        <p:nvSpPr>
          <p:cNvPr id="15" name="Text 11"/>
          <p:cNvSpPr/>
          <p:nvPr/>
        </p:nvSpPr>
        <p:spPr>
          <a:xfrm>
            <a:off x="6720840" y="3319272"/>
            <a:ext cx="4279392" cy="329184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60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موقع وموعد الاستلام</a:t>
            </a:r>
            <a:endParaRPr lang="en-US" sz="1600" dirty="0"/>
          </a:p>
        </p:txBody>
      </p:sp>
      <p:sp>
        <p:nvSpPr>
          <p:cNvPr id="16" name="Text 12"/>
          <p:cNvSpPr/>
          <p:nvPr/>
        </p:nvSpPr>
        <p:spPr>
          <a:xfrm>
            <a:off x="6720840" y="3685032"/>
            <a:ext cx="4279392" cy="128016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23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تحديد الموقع من الخريطة ووقت التجهيز أو التوصيل.</a:t>
            </a:r>
            <a:endParaRPr lang="en-US" sz="1230" dirty="0"/>
          </a:p>
        </p:txBody>
      </p:sp>
      <p:sp>
        <p:nvSpPr>
          <p:cNvPr id="17" name="Shape 13"/>
          <p:cNvSpPr/>
          <p:nvPr/>
        </p:nvSpPr>
        <p:spPr>
          <a:xfrm>
            <a:off x="6492240" y="4160520"/>
            <a:ext cx="4736592" cy="786384"/>
          </a:xfrm>
          <a:prstGeom prst="roundRect">
            <a:avLst>
              <a:gd name="adj" fmla="val 9302"/>
            </a:avLst>
          </a:prstGeom>
          <a:solidFill>
            <a:srgbClr val="F8F4EA"/>
          </a:solidFill>
          <a:ln w="12700">
            <a:solidFill>
              <a:srgbClr val="E2D7C8"/>
            </a:solidFill>
            <a:prstDash val="solid"/>
          </a:ln>
        </p:spPr>
      </p:sp>
      <p:sp>
        <p:nvSpPr>
          <p:cNvPr id="18" name="Shape 14"/>
          <p:cNvSpPr/>
          <p:nvPr/>
        </p:nvSpPr>
        <p:spPr>
          <a:xfrm>
            <a:off x="11128248" y="4160520"/>
            <a:ext cx="100584" cy="786384"/>
          </a:xfrm>
          <a:prstGeom prst="rect">
            <a:avLst/>
          </a:prstGeom>
          <a:solidFill>
            <a:srgbClr val="A89F94"/>
          </a:solidFill>
          <a:ln w="12700">
            <a:solidFill>
              <a:srgbClr val="A89F94">
                <a:alpha val="0"/>
              </a:srgbClr>
            </a:solidFill>
            <a:prstDash val="solid"/>
          </a:ln>
        </p:spPr>
      </p:sp>
      <p:sp>
        <p:nvSpPr>
          <p:cNvPr id="19" name="Text 15"/>
          <p:cNvSpPr/>
          <p:nvPr/>
        </p:nvSpPr>
        <p:spPr>
          <a:xfrm>
            <a:off x="6720840" y="4325112"/>
            <a:ext cx="4279392" cy="329184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60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حفظ البيانات</a:t>
            </a:r>
            <a:endParaRPr lang="en-US" sz="1600" dirty="0"/>
          </a:p>
        </p:txBody>
      </p:sp>
      <p:sp>
        <p:nvSpPr>
          <p:cNvPr id="20" name="Text 16"/>
          <p:cNvSpPr/>
          <p:nvPr/>
        </p:nvSpPr>
        <p:spPr>
          <a:xfrm>
            <a:off x="6720840" y="4690872"/>
            <a:ext cx="4279392" cy="128016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23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بيانات العميل تنحفظ ويقدر يعدلها لاحقًا.</a:t>
            </a:r>
            <a:endParaRPr lang="en-US" sz="1230" dirty="0"/>
          </a:p>
        </p:txBody>
      </p:sp>
      <p:sp>
        <p:nvSpPr>
          <p:cNvPr id="21" name="Shape 17"/>
          <p:cNvSpPr/>
          <p:nvPr/>
        </p:nvSpPr>
        <p:spPr>
          <a:xfrm>
            <a:off x="6492240" y="5166360"/>
            <a:ext cx="4736592" cy="786384"/>
          </a:xfrm>
          <a:prstGeom prst="roundRect">
            <a:avLst>
              <a:gd name="adj" fmla="val 9302"/>
            </a:avLst>
          </a:prstGeom>
          <a:solidFill>
            <a:srgbClr val="F8F4EA"/>
          </a:solidFill>
          <a:ln w="12700">
            <a:solidFill>
              <a:srgbClr val="E2D7C8"/>
            </a:solidFill>
            <a:prstDash val="solid"/>
          </a:ln>
        </p:spPr>
      </p:sp>
      <p:sp>
        <p:nvSpPr>
          <p:cNvPr id="22" name="Shape 18"/>
          <p:cNvSpPr/>
          <p:nvPr/>
        </p:nvSpPr>
        <p:spPr>
          <a:xfrm>
            <a:off x="11128248" y="5166360"/>
            <a:ext cx="100584" cy="786384"/>
          </a:xfrm>
          <a:prstGeom prst="rect">
            <a:avLst/>
          </a:prstGeom>
          <a:solidFill>
            <a:srgbClr val="503A2A"/>
          </a:solidFill>
          <a:ln w="12700">
            <a:solidFill>
              <a:srgbClr val="503A2A">
                <a:alpha val="0"/>
              </a:srgbClr>
            </a:solidFill>
            <a:prstDash val="solid"/>
          </a:ln>
        </p:spPr>
      </p:sp>
      <p:sp>
        <p:nvSpPr>
          <p:cNvPr id="23" name="Text 19"/>
          <p:cNvSpPr/>
          <p:nvPr/>
        </p:nvSpPr>
        <p:spPr>
          <a:xfrm>
            <a:off x="6720840" y="5330952"/>
            <a:ext cx="4279392" cy="329184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60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متابعة الحالة</a:t>
            </a:r>
            <a:endParaRPr lang="en-US" sz="1600" dirty="0"/>
          </a:p>
        </p:txBody>
      </p:sp>
      <p:sp>
        <p:nvSpPr>
          <p:cNvPr id="24" name="Text 20"/>
          <p:cNvSpPr/>
          <p:nvPr/>
        </p:nvSpPr>
        <p:spPr>
          <a:xfrm>
            <a:off x="6720840" y="5696712"/>
            <a:ext cx="4279392" cy="128016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23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حالة الطلب تظهر من الاستلام حتى التسليم.</a:t>
            </a:r>
            <a:endParaRPr lang="en-US" sz="1230" dirty="0"/>
          </a:p>
        </p:txBody>
      </p:sp>
      <p:sp>
        <p:nvSpPr>
          <p:cNvPr id="25" name="Text 21"/>
          <p:cNvSpPr/>
          <p:nvPr/>
        </p:nvSpPr>
        <p:spPr>
          <a:xfrm>
            <a:off x="502920" y="6446520"/>
            <a:ext cx="32918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80" dirty="0">
                <a:solidFill>
                  <a:srgbClr val="A89F94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أُسر طويق المنتجة  |  6</a:t>
            </a:r>
            <a:endParaRPr lang="en-US" sz="88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365760" y="651052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A89F94"/>
                </a:solidFill>
              </a:defRPr>
            </a:lvl1pPr>
          </a:lstStyle>
          <a:p>
            <a:pPr algn="l"/>
            <a:fld id="{F7021451-1387-4CA6-816F-3879F97B5CBC}" type="slidenum">
              <a:rPr b="0" lang="en-US"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2EFE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080760" y="329184"/>
            <a:ext cx="516636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280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لوحة الأسرة المنتجة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080760" y="896112"/>
            <a:ext cx="51663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25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تشغيل يومي بسيط: استقبال، قبول، تجهيز، وتسليم</a:t>
            </a:r>
            <a:endParaRPr lang="en-US" sz="1250" dirty="0"/>
          </a:p>
        </p:txBody>
      </p:sp>
      <p:pic>
        <p:nvPicPr>
          <p:cNvPr id="4" name="Image 0" descr="/mnt/data/logo_osar_tuwaiq_cropp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0179" y="320040"/>
            <a:ext cx="1182882" cy="685800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502920" y="1298448"/>
            <a:ext cx="10972800" cy="22860"/>
          </a:xfrm>
          <a:prstGeom prst="rect">
            <a:avLst/>
          </a:prstGeom>
          <a:solidFill>
            <a:srgbClr val="C9A45B"/>
          </a:solidFill>
          <a:ln w="12700">
            <a:solidFill>
              <a:srgbClr val="C9A45B">
                <a:alpha val="0"/>
              </a:srgbClr>
            </a:solidFill>
            <a:prstDash val="solid"/>
          </a:ln>
        </p:spPr>
      </p:sp>
      <p:pic>
        <p:nvPicPr>
          <p:cNvPr id="6" name="Image 1" descr="/mnt/data/a_warm_softly_lit_high_end_middle_eastern_kitche_batch_1.png">    </p:cNvPr>
          <p:cNvPicPr>
            <a:picLocks noChangeAspect="1"/>
          </p:cNvPicPr>
          <p:nvPr/>
        </p:nvPicPr>
        <p:blipFill>
          <a:blip r:embed="rId2"/>
          <a:srcRect l="52000" r="-10179" t="8000" b="6000"/>
          <a:stretch/>
        </p:blipFill>
        <p:spPr>
          <a:xfrm>
            <a:off x="502920" y="1627632"/>
            <a:ext cx="5440680" cy="4526280"/>
          </a:xfrm>
          <a:prstGeom prst="rect">
            <a:avLst/>
          </a:prstGeom>
        </p:spPr>
      </p:pic>
      <p:sp>
        <p:nvSpPr>
          <p:cNvPr id="7" name="Shape 3"/>
          <p:cNvSpPr/>
          <p:nvPr/>
        </p:nvSpPr>
        <p:spPr>
          <a:xfrm>
            <a:off x="6400800" y="1664208"/>
            <a:ext cx="2423160" cy="1143000"/>
          </a:xfrm>
          <a:prstGeom prst="roundRect">
            <a:avLst>
              <a:gd name="adj" fmla="val 6400"/>
            </a:avLst>
          </a:prstGeom>
          <a:solidFill>
            <a:srgbClr val="F8F4EA"/>
          </a:solidFill>
          <a:ln w="12700">
            <a:solidFill>
              <a:srgbClr val="E2D7C8"/>
            </a:solidFill>
            <a:prstDash val="solid"/>
          </a:ln>
        </p:spPr>
      </p:sp>
      <p:sp>
        <p:nvSpPr>
          <p:cNvPr id="8" name="Shape 4"/>
          <p:cNvSpPr/>
          <p:nvPr/>
        </p:nvSpPr>
        <p:spPr>
          <a:xfrm>
            <a:off x="8723376" y="1664208"/>
            <a:ext cx="100584" cy="1143000"/>
          </a:xfrm>
          <a:prstGeom prst="rect">
            <a:avLst/>
          </a:prstGeom>
          <a:solidFill>
            <a:srgbClr val="C9A45B"/>
          </a:solidFill>
          <a:ln w="12700">
            <a:solidFill>
              <a:srgbClr val="C9A45B">
                <a:alpha val="0"/>
              </a:srgbClr>
            </a:solidFill>
            <a:prstDash val="solid"/>
          </a:ln>
        </p:spPr>
      </p:sp>
      <p:sp>
        <p:nvSpPr>
          <p:cNvPr id="9" name="Text 5"/>
          <p:cNvSpPr/>
          <p:nvPr/>
        </p:nvSpPr>
        <p:spPr>
          <a:xfrm>
            <a:off x="6629400" y="1828800"/>
            <a:ext cx="1965960" cy="329184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60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تنبيه فوري</a:t>
            </a:r>
            <a:endParaRPr lang="en-US" sz="1600" dirty="0"/>
          </a:p>
        </p:txBody>
      </p:sp>
      <p:sp>
        <p:nvSpPr>
          <p:cNvPr id="10" name="Text 6"/>
          <p:cNvSpPr/>
          <p:nvPr/>
        </p:nvSpPr>
        <p:spPr>
          <a:xfrm>
            <a:off x="6629400" y="2194560"/>
            <a:ext cx="1965960" cy="484632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25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صوت وتنبيه مرئي عند وصول طلب جديد.</a:t>
            </a:r>
            <a:endParaRPr lang="en-US" sz="1250" dirty="0"/>
          </a:p>
        </p:txBody>
      </p:sp>
      <p:sp>
        <p:nvSpPr>
          <p:cNvPr id="11" name="Shape 7"/>
          <p:cNvSpPr/>
          <p:nvPr/>
        </p:nvSpPr>
        <p:spPr>
          <a:xfrm>
            <a:off x="9098280" y="1664208"/>
            <a:ext cx="2423160" cy="1143000"/>
          </a:xfrm>
          <a:prstGeom prst="roundRect">
            <a:avLst>
              <a:gd name="adj" fmla="val 6400"/>
            </a:avLst>
          </a:prstGeom>
          <a:solidFill>
            <a:srgbClr val="F8F4EA"/>
          </a:solidFill>
          <a:ln w="12700">
            <a:solidFill>
              <a:srgbClr val="E2D7C8"/>
            </a:solidFill>
            <a:prstDash val="solid"/>
          </a:ln>
        </p:spPr>
      </p:sp>
      <p:sp>
        <p:nvSpPr>
          <p:cNvPr id="12" name="Shape 8"/>
          <p:cNvSpPr/>
          <p:nvPr/>
        </p:nvSpPr>
        <p:spPr>
          <a:xfrm>
            <a:off x="11420856" y="1664208"/>
            <a:ext cx="100584" cy="1143000"/>
          </a:xfrm>
          <a:prstGeom prst="rect">
            <a:avLst/>
          </a:prstGeom>
          <a:solidFill>
            <a:srgbClr val="3A2C20"/>
          </a:solidFill>
          <a:ln w="12700">
            <a:solidFill>
              <a:srgbClr val="3A2C20">
                <a:alpha val="0"/>
              </a:srgbClr>
            </a:solidFill>
            <a:prstDash val="solid"/>
          </a:ln>
        </p:spPr>
      </p:sp>
      <p:sp>
        <p:nvSpPr>
          <p:cNvPr id="13" name="Text 9"/>
          <p:cNvSpPr/>
          <p:nvPr/>
        </p:nvSpPr>
        <p:spPr>
          <a:xfrm>
            <a:off x="9326880" y="1828800"/>
            <a:ext cx="1965960" cy="329184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60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قبول الطلب</a:t>
            </a:r>
            <a:endParaRPr lang="en-US" sz="1600" dirty="0"/>
          </a:p>
        </p:txBody>
      </p:sp>
      <p:sp>
        <p:nvSpPr>
          <p:cNvPr id="14" name="Text 10"/>
          <p:cNvSpPr/>
          <p:nvPr/>
        </p:nvSpPr>
        <p:spPr>
          <a:xfrm>
            <a:off x="9326880" y="2194560"/>
            <a:ext cx="1965960" cy="484632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25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قبول، رفض، أو طلب توضيح من الإدارة.</a:t>
            </a:r>
            <a:endParaRPr lang="en-US" sz="1250" dirty="0"/>
          </a:p>
        </p:txBody>
      </p:sp>
      <p:sp>
        <p:nvSpPr>
          <p:cNvPr id="15" name="Shape 11"/>
          <p:cNvSpPr/>
          <p:nvPr/>
        </p:nvSpPr>
        <p:spPr>
          <a:xfrm>
            <a:off x="6400800" y="3090672"/>
            <a:ext cx="2423160" cy="1143000"/>
          </a:xfrm>
          <a:prstGeom prst="roundRect">
            <a:avLst>
              <a:gd name="adj" fmla="val 6400"/>
            </a:avLst>
          </a:prstGeom>
          <a:solidFill>
            <a:srgbClr val="F8F4EA"/>
          </a:solidFill>
          <a:ln w="12700">
            <a:solidFill>
              <a:srgbClr val="E2D7C8"/>
            </a:solidFill>
            <a:prstDash val="solid"/>
          </a:ln>
        </p:spPr>
      </p:sp>
      <p:sp>
        <p:nvSpPr>
          <p:cNvPr id="16" name="Shape 12"/>
          <p:cNvSpPr/>
          <p:nvPr/>
        </p:nvSpPr>
        <p:spPr>
          <a:xfrm>
            <a:off x="8723376" y="3090672"/>
            <a:ext cx="100584" cy="1143000"/>
          </a:xfrm>
          <a:prstGeom prst="rect">
            <a:avLst/>
          </a:prstGeom>
          <a:solidFill>
            <a:srgbClr val="A89F94"/>
          </a:solidFill>
          <a:ln w="12700">
            <a:solidFill>
              <a:srgbClr val="A89F94">
                <a:alpha val="0"/>
              </a:srgbClr>
            </a:solidFill>
            <a:prstDash val="solid"/>
          </a:ln>
        </p:spPr>
      </p:sp>
      <p:sp>
        <p:nvSpPr>
          <p:cNvPr id="17" name="Text 13"/>
          <p:cNvSpPr/>
          <p:nvPr/>
        </p:nvSpPr>
        <p:spPr>
          <a:xfrm>
            <a:off x="6629400" y="3255264"/>
            <a:ext cx="1965960" cy="329184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60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مراحل التجهيز</a:t>
            </a:r>
            <a:endParaRPr lang="en-US" sz="1600" dirty="0"/>
          </a:p>
        </p:txBody>
      </p:sp>
      <p:sp>
        <p:nvSpPr>
          <p:cNvPr id="18" name="Text 14"/>
          <p:cNvSpPr/>
          <p:nvPr/>
        </p:nvSpPr>
        <p:spPr>
          <a:xfrm>
            <a:off x="6629400" y="3621024"/>
            <a:ext cx="1965960" cy="484632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25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قيد التجهيز، جاهز، تم التسليم للمندوب.</a:t>
            </a:r>
            <a:endParaRPr lang="en-US" sz="1250" dirty="0"/>
          </a:p>
        </p:txBody>
      </p:sp>
      <p:sp>
        <p:nvSpPr>
          <p:cNvPr id="19" name="Shape 15"/>
          <p:cNvSpPr/>
          <p:nvPr/>
        </p:nvSpPr>
        <p:spPr>
          <a:xfrm>
            <a:off x="9098280" y="3090672"/>
            <a:ext cx="2423160" cy="1143000"/>
          </a:xfrm>
          <a:prstGeom prst="roundRect">
            <a:avLst>
              <a:gd name="adj" fmla="val 6400"/>
            </a:avLst>
          </a:prstGeom>
          <a:solidFill>
            <a:srgbClr val="F8F4EA"/>
          </a:solidFill>
          <a:ln w="12700">
            <a:solidFill>
              <a:srgbClr val="E2D7C8"/>
            </a:solidFill>
            <a:prstDash val="solid"/>
          </a:ln>
        </p:spPr>
      </p:sp>
      <p:sp>
        <p:nvSpPr>
          <p:cNvPr id="20" name="Shape 16"/>
          <p:cNvSpPr/>
          <p:nvPr/>
        </p:nvSpPr>
        <p:spPr>
          <a:xfrm>
            <a:off x="11420856" y="3090672"/>
            <a:ext cx="100584" cy="1143000"/>
          </a:xfrm>
          <a:prstGeom prst="rect">
            <a:avLst/>
          </a:prstGeom>
          <a:solidFill>
            <a:srgbClr val="503A2A"/>
          </a:solidFill>
          <a:ln w="12700">
            <a:solidFill>
              <a:srgbClr val="503A2A">
                <a:alpha val="0"/>
              </a:srgbClr>
            </a:solidFill>
            <a:prstDash val="solid"/>
          </a:ln>
        </p:spPr>
      </p:sp>
      <p:sp>
        <p:nvSpPr>
          <p:cNvPr id="21" name="Text 17"/>
          <p:cNvSpPr/>
          <p:nvPr/>
        </p:nvSpPr>
        <p:spPr>
          <a:xfrm>
            <a:off x="9326880" y="3255264"/>
            <a:ext cx="1965960" cy="329184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60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إدارة المنتجات</a:t>
            </a:r>
            <a:endParaRPr lang="en-US" sz="1600" dirty="0"/>
          </a:p>
        </p:txBody>
      </p:sp>
      <p:sp>
        <p:nvSpPr>
          <p:cNvPr id="22" name="Text 18"/>
          <p:cNvSpPr/>
          <p:nvPr/>
        </p:nvSpPr>
        <p:spPr>
          <a:xfrm>
            <a:off x="9326880" y="3621024"/>
            <a:ext cx="1965960" cy="484632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25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إضافة المنتجات، الأسعار، الصور، والتوفر.</a:t>
            </a:r>
            <a:endParaRPr lang="en-US" sz="1250" dirty="0"/>
          </a:p>
        </p:txBody>
      </p:sp>
      <p:sp>
        <p:nvSpPr>
          <p:cNvPr id="23" name="Text 19"/>
          <p:cNvSpPr/>
          <p:nvPr/>
        </p:nvSpPr>
        <p:spPr>
          <a:xfrm>
            <a:off x="6400800" y="4809744"/>
            <a:ext cx="5120640" cy="640080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70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الهدف: تخفيف العبء التشغيلي على الأسرة، وتقليل الأخطاء والتأخير مع كل طلب.</a:t>
            </a:r>
            <a:endParaRPr lang="en-US" sz="1700" dirty="0"/>
          </a:p>
        </p:txBody>
      </p:sp>
      <p:sp>
        <p:nvSpPr>
          <p:cNvPr id="24" name="Text 20"/>
          <p:cNvSpPr/>
          <p:nvPr/>
        </p:nvSpPr>
        <p:spPr>
          <a:xfrm>
            <a:off x="502920" y="6446520"/>
            <a:ext cx="32918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80" dirty="0">
                <a:solidFill>
                  <a:srgbClr val="A89F94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أُسر طويق المنتجة  |  7</a:t>
            </a:r>
            <a:endParaRPr lang="en-US" sz="88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365760" y="651052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A89F94"/>
                </a:solidFill>
              </a:defRPr>
            </a:lvl1pPr>
          </a:lstStyle>
          <a:p>
            <a:pPr algn="l"/>
            <a:fld id="{F7021451-1387-4CA6-816F-3879F97B5CBC}" type="slidenum">
              <a:rPr b="0" lang="en-US"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3A2C2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mnt/data/a_warm_stylized_semi_realistic_illustration_mark_batch_3.png">    </p:cNvPr>
          <p:cNvPicPr>
            <a:picLocks noChangeAspect="1"/>
          </p:cNvPicPr>
          <p:nvPr/>
        </p:nvPicPr>
        <p:blipFill>
          <a:blip r:embed="rId1"/>
          <a:srcRect l="15000" r="39091" t="4000" b="4000"/>
          <a:stretch/>
        </p:blipFill>
        <p:spPr>
          <a:xfrm>
            <a:off x="0" y="0"/>
            <a:ext cx="6080760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400800" y="594360"/>
            <a:ext cx="51663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2800" b="1" dirty="0">
                <a:solidFill>
                  <a:srgbClr val="F8F4E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لوحة المندوب والتوصيل</a:t>
            </a:r>
            <a:endParaRPr lang="en-US" sz="2800" dirty="0"/>
          </a:p>
        </p:txBody>
      </p:sp>
      <p:sp>
        <p:nvSpPr>
          <p:cNvPr id="4" name="Text 1"/>
          <p:cNvSpPr/>
          <p:nvPr/>
        </p:nvSpPr>
        <p:spPr>
          <a:xfrm>
            <a:off x="6400800" y="1115568"/>
            <a:ext cx="51663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350" dirty="0">
                <a:solidFill>
                  <a:srgbClr val="D8D0C4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كل طلب يظهر للمندوب بخطوات واضحة من الاستلام حتى التسليم.</a:t>
            </a:r>
            <a:endParaRPr lang="en-US" sz="1350" dirty="0"/>
          </a:p>
        </p:txBody>
      </p:sp>
      <p:sp>
        <p:nvSpPr>
          <p:cNvPr id="5" name="Shape 2"/>
          <p:cNvSpPr/>
          <p:nvPr/>
        </p:nvSpPr>
        <p:spPr>
          <a:xfrm>
            <a:off x="6675120" y="1874520"/>
            <a:ext cx="4617720" cy="786384"/>
          </a:xfrm>
          <a:prstGeom prst="roundRect">
            <a:avLst>
              <a:gd name="adj" fmla="val 9302"/>
            </a:avLst>
          </a:prstGeom>
          <a:solidFill>
            <a:srgbClr val="F8F4EA"/>
          </a:solidFill>
          <a:ln w="12700">
            <a:solidFill>
              <a:srgbClr val="E2D7C8"/>
            </a:solidFill>
            <a:prstDash val="solid"/>
          </a:ln>
        </p:spPr>
      </p:sp>
      <p:sp>
        <p:nvSpPr>
          <p:cNvPr id="6" name="Shape 3"/>
          <p:cNvSpPr/>
          <p:nvPr/>
        </p:nvSpPr>
        <p:spPr>
          <a:xfrm>
            <a:off x="11192256" y="1874520"/>
            <a:ext cx="100584" cy="786384"/>
          </a:xfrm>
          <a:prstGeom prst="rect">
            <a:avLst/>
          </a:prstGeom>
          <a:solidFill>
            <a:srgbClr val="C9A45B"/>
          </a:solidFill>
          <a:ln w="12700">
            <a:solidFill>
              <a:srgbClr val="C9A45B">
                <a:alpha val="0"/>
              </a:srgbClr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6903720" y="2039112"/>
            <a:ext cx="4160520" cy="329184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60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قبول المهمة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6903720" y="2404872"/>
            <a:ext cx="4160520" cy="128016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22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استلام طلبات مسندة مع تفاصيل الأسرة والعميل.</a:t>
            </a:r>
            <a:endParaRPr lang="en-US" sz="1220" dirty="0"/>
          </a:p>
        </p:txBody>
      </p:sp>
      <p:sp>
        <p:nvSpPr>
          <p:cNvPr id="9" name="Shape 6"/>
          <p:cNvSpPr/>
          <p:nvPr/>
        </p:nvSpPr>
        <p:spPr>
          <a:xfrm>
            <a:off x="6675120" y="2852928"/>
            <a:ext cx="4617720" cy="786384"/>
          </a:xfrm>
          <a:prstGeom prst="roundRect">
            <a:avLst>
              <a:gd name="adj" fmla="val 9302"/>
            </a:avLst>
          </a:prstGeom>
          <a:solidFill>
            <a:srgbClr val="F8F4EA"/>
          </a:solidFill>
          <a:ln w="12700">
            <a:solidFill>
              <a:srgbClr val="E2D7C8"/>
            </a:solidFill>
            <a:prstDash val="solid"/>
          </a:ln>
        </p:spPr>
      </p:sp>
      <p:sp>
        <p:nvSpPr>
          <p:cNvPr id="10" name="Shape 7"/>
          <p:cNvSpPr/>
          <p:nvPr/>
        </p:nvSpPr>
        <p:spPr>
          <a:xfrm>
            <a:off x="11192256" y="2852928"/>
            <a:ext cx="100584" cy="786384"/>
          </a:xfrm>
          <a:prstGeom prst="rect">
            <a:avLst/>
          </a:prstGeom>
          <a:solidFill>
            <a:srgbClr val="A89F94"/>
          </a:solidFill>
          <a:ln w="12700">
            <a:solidFill>
              <a:srgbClr val="A89F94">
                <a:alpha val="0"/>
              </a:srgbClr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6903720" y="3017520"/>
            <a:ext cx="4160520" cy="329184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60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المسار والموقع</a:t>
            </a:r>
            <a:endParaRPr lang="en-US" sz="1600" dirty="0"/>
          </a:p>
        </p:txBody>
      </p:sp>
      <p:sp>
        <p:nvSpPr>
          <p:cNvPr id="12" name="Text 9"/>
          <p:cNvSpPr/>
          <p:nvPr/>
        </p:nvSpPr>
        <p:spPr>
          <a:xfrm>
            <a:off x="6903720" y="3383280"/>
            <a:ext cx="4160520" cy="128016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22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فتح موقع الاستلام والتسليم بدقة من الخريطة.</a:t>
            </a:r>
            <a:endParaRPr lang="en-US" sz="1220" dirty="0"/>
          </a:p>
        </p:txBody>
      </p:sp>
      <p:sp>
        <p:nvSpPr>
          <p:cNvPr id="13" name="Shape 10"/>
          <p:cNvSpPr/>
          <p:nvPr/>
        </p:nvSpPr>
        <p:spPr>
          <a:xfrm>
            <a:off x="6675120" y="3831336"/>
            <a:ext cx="4617720" cy="786384"/>
          </a:xfrm>
          <a:prstGeom prst="roundRect">
            <a:avLst>
              <a:gd name="adj" fmla="val 9302"/>
            </a:avLst>
          </a:prstGeom>
          <a:solidFill>
            <a:srgbClr val="F8F4EA"/>
          </a:solidFill>
          <a:ln w="12700">
            <a:solidFill>
              <a:srgbClr val="E2D7C8"/>
            </a:solidFill>
            <a:prstDash val="solid"/>
          </a:ln>
        </p:spPr>
      </p:sp>
      <p:sp>
        <p:nvSpPr>
          <p:cNvPr id="14" name="Shape 11"/>
          <p:cNvSpPr/>
          <p:nvPr/>
        </p:nvSpPr>
        <p:spPr>
          <a:xfrm>
            <a:off x="11192256" y="3831336"/>
            <a:ext cx="100584" cy="786384"/>
          </a:xfrm>
          <a:prstGeom prst="rect">
            <a:avLst/>
          </a:prstGeom>
          <a:solidFill>
            <a:srgbClr val="503A2A"/>
          </a:solidFill>
          <a:ln w="12700">
            <a:solidFill>
              <a:srgbClr val="503A2A">
                <a:alpha val="0"/>
              </a:srgbClr>
            </a:solidFill>
            <a:prstDash val="solid"/>
          </a:ln>
        </p:spPr>
      </p:sp>
      <p:sp>
        <p:nvSpPr>
          <p:cNvPr id="15" name="Text 12"/>
          <p:cNvSpPr/>
          <p:nvPr/>
        </p:nvSpPr>
        <p:spPr>
          <a:xfrm>
            <a:off x="6903720" y="3995928"/>
            <a:ext cx="4160520" cy="329184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60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تحديث الحالة</a:t>
            </a:r>
            <a:endParaRPr lang="en-US" sz="1600" dirty="0"/>
          </a:p>
        </p:txBody>
      </p:sp>
      <p:sp>
        <p:nvSpPr>
          <p:cNvPr id="16" name="Text 13"/>
          <p:cNvSpPr/>
          <p:nvPr/>
        </p:nvSpPr>
        <p:spPr>
          <a:xfrm>
            <a:off x="6903720" y="4361688"/>
            <a:ext cx="4160520" cy="128016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22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تم الاستلام، بالطريق، تم التسليم.</a:t>
            </a:r>
            <a:endParaRPr lang="en-US" sz="1220" dirty="0"/>
          </a:p>
        </p:txBody>
      </p:sp>
      <p:sp>
        <p:nvSpPr>
          <p:cNvPr id="17" name="Shape 14"/>
          <p:cNvSpPr/>
          <p:nvPr/>
        </p:nvSpPr>
        <p:spPr>
          <a:xfrm>
            <a:off x="6675120" y="4809744"/>
            <a:ext cx="4617720" cy="786384"/>
          </a:xfrm>
          <a:prstGeom prst="roundRect">
            <a:avLst>
              <a:gd name="adj" fmla="val 9302"/>
            </a:avLst>
          </a:prstGeom>
          <a:solidFill>
            <a:srgbClr val="F8F4EA"/>
          </a:solidFill>
          <a:ln w="12700">
            <a:solidFill>
              <a:srgbClr val="E2D7C8"/>
            </a:solidFill>
            <a:prstDash val="solid"/>
          </a:ln>
        </p:spPr>
      </p:sp>
      <p:sp>
        <p:nvSpPr>
          <p:cNvPr id="18" name="Shape 15"/>
          <p:cNvSpPr/>
          <p:nvPr/>
        </p:nvSpPr>
        <p:spPr>
          <a:xfrm>
            <a:off x="11192256" y="4809744"/>
            <a:ext cx="100584" cy="786384"/>
          </a:xfrm>
          <a:prstGeom prst="rect">
            <a:avLst/>
          </a:prstGeom>
          <a:solidFill>
            <a:srgbClr val="C9A45B"/>
          </a:solidFill>
          <a:ln w="12700">
            <a:solidFill>
              <a:srgbClr val="C9A45B">
                <a:alpha val="0"/>
              </a:srgbClr>
            </a:solidFill>
            <a:prstDash val="solid"/>
          </a:ln>
        </p:spPr>
      </p:sp>
      <p:sp>
        <p:nvSpPr>
          <p:cNvPr id="19" name="Text 16"/>
          <p:cNvSpPr/>
          <p:nvPr/>
        </p:nvSpPr>
        <p:spPr>
          <a:xfrm>
            <a:off x="6903720" y="4974336"/>
            <a:ext cx="4160520" cy="329184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60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إغلاق تلقائي</a:t>
            </a:r>
            <a:endParaRPr lang="en-US" sz="1600" dirty="0"/>
          </a:p>
        </p:txBody>
      </p:sp>
      <p:sp>
        <p:nvSpPr>
          <p:cNvPr id="20" name="Text 17"/>
          <p:cNvSpPr/>
          <p:nvPr/>
        </p:nvSpPr>
        <p:spPr>
          <a:xfrm>
            <a:off x="6903720" y="5340096"/>
            <a:ext cx="4160520" cy="128016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22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بمجرد تأكيد التسليم، يغلق الطلب وينتقل للأرشفة أو التقرير.</a:t>
            </a:r>
            <a:endParaRPr lang="en-US" sz="1220" dirty="0"/>
          </a:p>
        </p:txBody>
      </p:sp>
      <p:sp>
        <p:nvSpPr>
          <p:cNvPr id="21" name="Text 18"/>
          <p:cNvSpPr/>
          <p:nvPr/>
        </p:nvSpPr>
        <p:spPr>
          <a:xfrm>
            <a:off x="502920" y="6446520"/>
            <a:ext cx="32918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80" dirty="0">
                <a:solidFill>
                  <a:srgbClr val="A89F94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أُسر طويق المنتجة  |  8</a:t>
            </a:r>
            <a:endParaRPr lang="en-US" sz="88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365760" y="651052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A89F94"/>
                </a:solidFill>
              </a:defRPr>
            </a:lvl1pPr>
          </a:lstStyle>
          <a:p>
            <a:pPr algn="l"/>
            <a:fld id="{F7021451-1387-4CA6-816F-3879F97B5CBC}" type="slidenum">
              <a:rPr b="0" lang="en-US"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8F4E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080760" y="329184"/>
            <a:ext cx="516636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280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لوحة الإدارة والتقارير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6080760" y="896112"/>
            <a:ext cx="51663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25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مراقبة الأداء واتخاذ القرار بسرعة</a:t>
            </a:r>
            <a:endParaRPr lang="en-US" sz="1250" dirty="0"/>
          </a:p>
        </p:txBody>
      </p:sp>
      <p:pic>
        <p:nvPicPr>
          <p:cNvPr id="4" name="Image 0" descr="/mnt/data/logo_osar_tuwaiq_cropp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0179" y="320040"/>
            <a:ext cx="1182882" cy="685800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502920" y="1298448"/>
            <a:ext cx="10972800" cy="22860"/>
          </a:xfrm>
          <a:prstGeom prst="rect">
            <a:avLst/>
          </a:prstGeom>
          <a:solidFill>
            <a:srgbClr val="C9A45B"/>
          </a:solidFill>
          <a:ln w="12700">
            <a:solidFill>
              <a:srgbClr val="C9A45B">
                <a:alpha val="0"/>
              </a:srgbClr>
            </a:solidFill>
            <a:prstDash val="solid"/>
          </a:ln>
        </p:spPr>
      </p:sp>
      <p:pic>
        <p:nvPicPr>
          <p:cNvPr id="6" name="Image 1" descr="/mnt/data/a_clean_modern_ui_ux_marketing_illustration_dash_batch_2.png">    </p:cNvPr>
          <p:cNvPicPr>
            <a:picLocks noChangeAspect="1"/>
          </p:cNvPicPr>
          <p:nvPr/>
        </p:nvPicPr>
        <p:blipFill>
          <a:blip r:embed="rId2"/>
          <a:srcRect l="48000" r="-12645" t="4000" b="8000"/>
          <a:stretch/>
        </p:blipFill>
        <p:spPr>
          <a:xfrm>
            <a:off x="548640" y="1691640"/>
            <a:ext cx="5669280" cy="4343400"/>
          </a:xfrm>
          <a:prstGeom prst="rect">
            <a:avLst/>
          </a:prstGeom>
        </p:spPr>
      </p:pic>
      <p:sp>
        <p:nvSpPr>
          <p:cNvPr id="7" name="Shape 3"/>
          <p:cNvSpPr/>
          <p:nvPr/>
        </p:nvSpPr>
        <p:spPr>
          <a:xfrm>
            <a:off x="6629400" y="1664208"/>
            <a:ext cx="1325880" cy="987552"/>
          </a:xfrm>
          <a:prstGeom prst="roundRect">
            <a:avLst>
              <a:gd name="adj" fmla="val 7407"/>
            </a:avLst>
          </a:prstGeom>
          <a:solidFill>
            <a:srgbClr val="F8F4EA"/>
          </a:solidFill>
          <a:ln w="12700">
            <a:solidFill>
              <a:srgbClr val="E2D7C8"/>
            </a:solidFill>
            <a:prstDash val="solid"/>
          </a:ln>
        </p:spPr>
      </p:sp>
      <p:sp>
        <p:nvSpPr>
          <p:cNvPr id="8" name="Text 4"/>
          <p:cNvSpPr/>
          <p:nvPr/>
        </p:nvSpPr>
        <p:spPr>
          <a:xfrm>
            <a:off x="6757416" y="1792224"/>
            <a:ext cx="106984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فوري</a:t>
            </a:r>
            <a:endParaRPr lang="en-US" sz="2200" dirty="0"/>
          </a:p>
        </p:txBody>
      </p:sp>
      <p:sp>
        <p:nvSpPr>
          <p:cNvPr id="9" name="Text 5"/>
          <p:cNvSpPr/>
          <p:nvPr/>
        </p:nvSpPr>
        <p:spPr>
          <a:xfrm>
            <a:off x="6775704" y="2194560"/>
            <a:ext cx="103327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05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متابعة الطلبات</a:t>
            </a:r>
            <a:endParaRPr lang="en-US" sz="1050" dirty="0"/>
          </a:p>
        </p:txBody>
      </p:sp>
      <p:sp>
        <p:nvSpPr>
          <p:cNvPr id="10" name="Shape 6"/>
          <p:cNvSpPr/>
          <p:nvPr/>
        </p:nvSpPr>
        <p:spPr>
          <a:xfrm>
            <a:off x="8183880" y="1664208"/>
            <a:ext cx="1325880" cy="987552"/>
          </a:xfrm>
          <a:prstGeom prst="roundRect">
            <a:avLst>
              <a:gd name="adj" fmla="val 7407"/>
            </a:avLst>
          </a:prstGeom>
          <a:solidFill>
            <a:srgbClr val="F8F4EA"/>
          </a:solidFill>
          <a:ln w="12700">
            <a:solidFill>
              <a:srgbClr val="E2D7C8"/>
            </a:solidFill>
            <a:prstDash val="solid"/>
          </a:ln>
        </p:spPr>
      </p:sp>
      <p:sp>
        <p:nvSpPr>
          <p:cNvPr id="11" name="Text 7"/>
          <p:cNvSpPr/>
          <p:nvPr/>
        </p:nvSpPr>
        <p:spPr>
          <a:xfrm>
            <a:off x="8311896" y="1792224"/>
            <a:ext cx="106984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C9A45B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دقيق</a:t>
            </a:r>
            <a:endParaRPr lang="en-US" sz="2200" dirty="0"/>
          </a:p>
        </p:txBody>
      </p:sp>
      <p:sp>
        <p:nvSpPr>
          <p:cNvPr id="12" name="Text 8"/>
          <p:cNvSpPr/>
          <p:nvPr/>
        </p:nvSpPr>
        <p:spPr>
          <a:xfrm>
            <a:off x="8330184" y="2194560"/>
            <a:ext cx="103327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05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توزيع المندوبين</a:t>
            </a:r>
            <a:endParaRPr lang="en-US" sz="1050" dirty="0"/>
          </a:p>
        </p:txBody>
      </p:sp>
      <p:sp>
        <p:nvSpPr>
          <p:cNvPr id="13" name="Shape 9"/>
          <p:cNvSpPr/>
          <p:nvPr/>
        </p:nvSpPr>
        <p:spPr>
          <a:xfrm>
            <a:off x="9738360" y="1664208"/>
            <a:ext cx="1325880" cy="987552"/>
          </a:xfrm>
          <a:prstGeom prst="roundRect">
            <a:avLst>
              <a:gd name="adj" fmla="val 7407"/>
            </a:avLst>
          </a:prstGeom>
          <a:solidFill>
            <a:srgbClr val="F8F4EA"/>
          </a:solidFill>
          <a:ln w="12700">
            <a:solidFill>
              <a:srgbClr val="E2D7C8"/>
            </a:solidFill>
            <a:prstDash val="solid"/>
          </a:ln>
        </p:spPr>
      </p:sp>
      <p:sp>
        <p:nvSpPr>
          <p:cNvPr id="14" name="Text 10"/>
          <p:cNvSpPr/>
          <p:nvPr/>
        </p:nvSpPr>
        <p:spPr>
          <a:xfrm>
            <a:off x="9866376" y="1792224"/>
            <a:ext cx="106984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واضح</a:t>
            </a:r>
            <a:endParaRPr lang="en-US" sz="2200" dirty="0"/>
          </a:p>
        </p:txBody>
      </p:sp>
      <p:sp>
        <p:nvSpPr>
          <p:cNvPr id="15" name="Text 11"/>
          <p:cNvSpPr/>
          <p:nvPr/>
        </p:nvSpPr>
        <p:spPr>
          <a:xfrm>
            <a:off x="9884664" y="2194560"/>
            <a:ext cx="103327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05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تحليل الأداء</a:t>
            </a:r>
            <a:endParaRPr lang="en-US" sz="1050" dirty="0"/>
          </a:p>
        </p:txBody>
      </p:sp>
      <p:sp>
        <p:nvSpPr>
          <p:cNvPr id="16" name="Shape 12"/>
          <p:cNvSpPr/>
          <p:nvPr/>
        </p:nvSpPr>
        <p:spPr>
          <a:xfrm>
            <a:off x="6629400" y="2999232"/>
            <a:ext cx="4434840" cy="914400"/>
          </a:xfrm>
          <a:prstGeom prst="roundRect">
            <a:avLst>
              <a:gd name="adj" fmla="val 8000"/>
            </a:avLst>
          </a:prstGeom>
          <a:solidFill>
            <a:srgbClr val="F8F4EA"/>
          </a:solidFill>
          <a:ln w="12700">
            <a:solidFill>
              <a:srgbClr val="E2D7C8"/>
            </a:solidFill>
            <a:prstDash val="solid"/>
          </a:ln>
        </p:spPr>
      </p:sp>
      <p:sp>
        <p:nvSpPr>
          <p:cNvPr id="17" name="Shape 13"/>
          <p:cNvSpPr/>
          <p:nvPr/>
        </p:nvSpPr>
        <p:spPr>
          <a:xfrm>
            <a:off x="10963656" y="2999232"/>
            <a:ext cx="100584" cy="914400"/>
          </a:xfrm>
          <a:prstGeom prst="rect">
            <a:avLst/>
          </a:prstGeom>
          <a:solidFill>
            <a:srgbClr val="3A2C20"/>
          </a:solidFill>
          <a:ln w="12700">
            <a:solidFill>
              <a:srgbClr val="3A2C20">
                <a:alpha val="0"/>
              </a:srgbClr>
            </a:solidFill>
            <a:prstDash val="solid"/>
          </a:ln>
        </p:spPr>
      </p:sp>
      <p:sp>
        <p:nvSpPr>
          <p:cNvPr id="18" name="Text 14"/>
          <p:cNvSpPr/>
          <p:nvPr/>
        </p:nvSpPr>
        <p:spPr>
          <a:xfrm>
            <a:off x="6858000" y="3163824"/>
            <a:ext cx="3977640" cy="329184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60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تقارير يومية وأسبوعية</a:t>
            </a:r>
            <a:endParaRPr lang="en-US" sz="1600" dirty="0"/>
          </a:p>
        </p:txBody>
      </p:sp>
      <p:sp>
        <p:nvSpPr>
          <p:cNvPr id="19" name="Text 15"/>
          <p:cNvSpPr/>
          <p:nvPr/>
        </p:nvSpPr>
        <p:spPr>
          <a:xfrm>
            <a:off x="6858000" y="3529584"/>
            <a:ext cx="3977640" cy="256032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24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عدد الطلبات، المبيعات، الطلبات المتأخرة، أداء الأسر والمندوبين.</a:t>
            </a:r>
            <a:endParaRPr lang="en-US" sz="1240" dirty="0"/>
          </a:p>
        </p:txBody>
      </p:sp>
      <p:sp>
        <p:nvSpPr>
          <p:cNvPr id="20" name="Shape 16"/>
          <p:cNvSpPr/>
          <p:nvPr/>
        </p:nvSpPr>
        <p:spPr>
          <a:xfrm>
            <a:off x="6629400" y="4160520"/>
            <a:ext cx="4434840" cy="914400"/>
          </a:xfrm>
          <a:prstGeom prst="roundRect">
            <a:avLst>
              <a:gd name="adj" fmla="val 8000"/>
            </a:avLst>
          </a:prstGeom>
          <a:solidFill>
            <a:srgbClr val="F8F4EA"/>
          </a:solidFill>
          <a:ln w="12700">
            <a:solidFill>
              <a:srgbClr val="E2D7C8"/>
            </a:solidFill>
            <a:prstDash val="solid"/>
          </a:ln>
        </p:spPr>
      </p:sp>
      <p:sp>
        <p:nvSpPr>
          <p:cNvPr id="21" name="Shape 17"/>
          <p:cNvSpPr/>
          <p:nvPr/>
        </p:nvSpPr>
        <p:spPr>
          <a:xfrm>
            <a:off x="10963656" y="4160520"/>
            <a:ext cx="100584" cy="914400"/>
          </a:xfrm>
          <a:prstGeom prst="rect">
            <a:avLst/>
          </a:prstGeom>
          <a:solidFill>
            <a:srgbClr val="C9A45B"/>
          </a:solidFill>
          <a:ln w="12700">
            <a:solidFill>
              <a:srgbClr val="C9A45B">
                <a:alpha val="0"/>
              </a:srgbClr>
            </a:solidFill>
            <a:prstDash val="solid"/>
          </a:ln>
        </p:spPr>
      </p:sp>
      <p:sp>
        <p:nvSpPr>
          <p:cNvPr id="22" name="Text 18"/>
          <p:cNvSpPr/>
          <p:nvPr/>
        </p:nvSpPr>
        <p:spPr>
          <a:xfrm>
            <a:off x="6858000" y="4325112"/>
            <a:ext cx="3977640" cy="329184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60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إدارة الصلاحيات</a:t>
            </a:r>
            <a:endParaRPr lang="en-US" sz="1600" dirty="0"/>
          </a:p>
        </p:txBody>
      </p:sp>
      <p:sp>
        <p:nvSpPr>
          <p:cNvPr id="23" name="Text 19"/>
          <p:cNvSpPr/>
          <p:nvPr/>
        </p:nvSpPr>
        <p:spPr>
          <a:xfrm>
            <a:off x="6858000" y="4690872"/>
            <a:ext cx="3977640" cy="256032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24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تحكم بالمستخدمين، الأدوار، الأسر، المدن، ومناطق التوصيل.</a:t>
            </a:r>
            <a:endParaRPr lang="en-US" sz="1240" dirty="0"/>
          </a:p>
        </p:txBody>
      </p:sp>
      <p:sp>
        <p:nvSpPr>
          <p:cNvPr id="24" name="Shape 20"/>
          <p:cNvSpPr/>
          <p:nvPr/>
        </p:nvSpPr>
        <p:spPr>
          <a:xfrm>
            <a:off x="6629400" y="5321808"/>
            <a:ext cx="4434840" cy="713232"/>
          </a:xfrm>
          <a:prstGeom prst="roundRect">
            <a:avLst>
              <a:gd name="adj" fmla="val 10256"/>
            </a:avLst>
          </a:prstGeom>
          <a:solidFill>
            <a:srgbClr val="F8F4EA"/>
          </a:solidFill>
          <a:ln w="12700">
            <a:solidFill>
              <a:srgbClr val="E2D7C8"/>
            </a:solidFill>
            <a:prstDash val="solid"/>
          </a:ln>
        </p:spPr>
      </p:sp>
      <p:sp>
        <p:nvSpPr>
          <p:cNvPr id="25" name="Shape 21"/>
          <p:cNvSpPr/>
          <p:nvPr/>
        </p:nvSpPr>
        <p:spPr>
          <a:xfrm>
            <a:off x="10963656" y="5321808"/>
            <a:ext cx="100584" cy="713232"/>
          </a:xfrm>
          <a:prstGeom prst="rect">
            <a:avLst/>
          </a:prstGeom>
          <a:solidFill>
            <a:srgbClr val="A89F94"/>
          </a:solidFill>
          <a:ln w="12700">
            <a:solidFill>
              <a:srgbClr val="A89F94">
                <a:alpha val="0"/>
              </a:srgbClr>
            </a:solidFill>
            <a:prstDash val="solid"/>
          </a:ln>
        </p:spPr>
      </p:sp>
      <p:sp>
        <p:nvSpPr>
          <p:cNvPr id="26" name="Text 22"/>
          <p:cNvSpPr/>
          <p:nvPr/>
        </p:nvSpPr>
        <p:spPr>
          <a:xfrm>
            <a:off x="6858000" y="5486400"/>
            <a:ext cx="3977640" cy="329184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600" b="1" dirty="0">
                <a:solidFill>
                  <a:srgbClr val="3A2C20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جودة الخدمة</a:t>
            </a:r>
            <a:endParaRPr lang="en-US" sz="1600" dirty="0"/>
          </a:p>
        </p:txBody>
      </p:sp>
      <p:sp>
        <p:nvSpPr>
          <p:cNvPr id="27" name="Text 23"/>
          <p:cNvSpPr/>
          <p:nvPr/>
        </p:nvSpPr>
        <p:spPr>
          <a:xfrm>
            <a:off x="6858000" y="5852160"/>
            <a:ext cx="3977640" cy="54864"/>
          </a:xfrm>
          <a:prstGeom prst="rect">
            <a:avLst/>
          </a:prstGeom>
          <a:noFill/>
          <a:ln/>
        </p:spPr>
        <p:txBody>
          <a:bodyPr wrap="square" lIns="1016" tIns="1016" rIns="1016" bIns="1016" rtlCol="0" anchor="t">
            <a:normAutofit/>
          </a:bodyPr>
          <a:lstStyle/>
          <a:p>
            <a:pPr algn="r" indent="0" marL="0">
              <a:buNone/>
            </a:pPr>
            <a:r>
              <a:rPr lang="en-US" sz="1210" dirty="0">
                <a:solidFill>
                  <a:srgbClr val="503A2A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تقييمات العملاء ومتابعة الملاحظات والحالات الاستثنائية.</a:t>
            </a:r>
            <a:endParaRPr lang="en-US" sz="1210" dirty="0"/>
          </a:p>
        </p:txBody>
      </p:sp>
      <p:sp>
        <p:nvSpPr>
          <p:cNvPr id="28" name="Text 24"/>
          <p:cNvSpPr/>
          <p:nvPr/>
        </p:nvSpPr>
        <p:spPr>
          <a:xfrm>
            <a:off x="502920" y="6446520"/>
            <a:ext cx="32918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80" dirty="0">
                <a:solidFill>
                  <a:srgbClr val="A89F94"/>
                </a:solidFill>
                <a:latin typeface="Tahoma" pitchFamily="34" charset="0"/>
                <a:ea typeface="Tahoma" pitchFamily="34" charset="-122"/>
                <a:cs typeface="Tahoma" pitchFamily="34" charset="-120"/>
              </a:rPr>
              <a:t>أُسر طويق المنتجة  |  9</a:t>
            </a:r>
            <a:endParaRPr lang="en-US" sz="88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365760" y="651052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A89F94"/>
                </a:solidFill>
              </a:defRPr>
            </a:lvl1pPr>
          </a:lstStyle>
          <a:p>
            <a:pPr algn="l"/>
            <a:fld id="{F7021451-1387-4CA6-816F-3879F97B5CBC}" type="slidenum">
              <a:rPr b="0" lang="en-US"/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Tahoma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Tahoma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>أُسر طويق المنتجة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نظام أُسر طويق المنتجة</dc:title>
  <dc:subject>عرض تقديمي لنظام الأسر المنتجة</dc:subject>
  <dc:creator>OpenAI</dc:creator>
  <cp:lastModifiedBy>OpenAI</cp:lastModifiedBy>
  <cp:revision>1</cp:revision>
  <dcterms:created xsi:type="dcterms:W3CDTF">2026-05-09T05:10:04Z</dcterms:created>
  <dcterms:modified xsi:type="dcterms:W3CDTF">2026-05-09T05:10:04Z</dcterms:modified>
</cp:coreProperties>
</file>